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40"/>
  </p:notesMasterIdLst>
  <p:handoutMasterIdLst>
    <p:handoutMasterId r:id="rId41"/>
  </p:handoutMasterIdLst>
  <p:sldIdLst>
    <p:sldId id="1779" r:id="rId7"/>
    <p:sldId id="1829" r:id="rId8"/>
    <p:sldId id="1859" r:id="rId9"/>
    <p:sldId id="1863" r:id="rId10"/>
    <p:sldId id="1867" r:id="rId11"/>
    <p:sldId id="1864" r:id="rId12"/>
    <p:sldId id="1876" r:id="rId13"/>
    <p:sldId id="1881" r:id="rId14"/>
    <p:sldId id="1868" r:id="rId15"/>
    <p:sldId id="1871" r:id="rId16"/>
    <p:sldId id="1869" r:id="rId17"/>
    <p:sldId id="1884" r:id="rId18"/>
    <p:sldId id="1870" r:id="rId19"/>
    <p:sldId id="1873" r:id="rId20"/>
    <p:sldId id="1872" r:id="rId21"/>
    <p:sldId id="1874" r:id="rId22"/>
    <p:sldId id="1875" r:id="rId23"/>
    <p:sldId id="1882" r:id="rId24"/>
    <p:sldId id="1883" r:id="rId25"/>
    <p:sldId id="1889" r:id="rId26"/>
    <p:sldId id="1885" r:id="rId27"/>
    <p:sldId id="1886" r:id="rId28"/>
    <p:sldId id="1887" r:id="rId29"/>
    <p:sldId id="1888" r:id="rId30"/>
    <p:sldId id="1880" r:id="rId31"/>
    <p:sldId id="1865" r:id="rId32"/>
    <p:sldId id="1866" r:id="rId33"/>
    <p:sldId id="1877" r:id="rId34"/>
    <p:sldId id="1878" r:id="rId35"/>
    <p:sldId id="1879" r:id="rId36"/>
    <p:sldId id="1890" r:id="rId37"/>
    <p:sldId id="1855" r:id="rId38"/>
    <p:sldId id="680" r:id="rId39"/>
  </p:sldIdLst>
  <p:sldSz cx="12196763" cy="6858000"/>
  <p:notesSz cx="6805613" cy="9939338"/>
  <p:custDataLst>
    <p:tags r:id="rId42"/>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34" autoAdjust="0"/>
    <p:restoredTop sz="96154" autoAdjust="0"/>
  </p:normalViewPr>
  <p:slideViewPr>
    <p:cSldViewPr showGuides="1">
      <p:cViewPr varScale="1">
        <p:scale>
          <a:sx n="117" d="100"/>
          <a:sy n="117" d="100"/>
        </p:scale>
        <p:origin x="456"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gs" Target="tags/tag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2024/2/19</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33</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33</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6" name="内容占位符 2">
            <a:extLst>
              <a:ext uri="{FF2B5EF4-FFF2-40B4-BE49-F238E27FC236}">
                <a16:creationId xmlns:a16="http://schemas.microsoft.com/office/drawing/2014/main" id="{5244570C-905B-FD48-B1F4-DC0424DB3C04}"/>
              </a:ext>
            </a:extLst>
          </p:cNvPr>
          <p:cNvSpPr>
            <a:spLocks noGrp="1"/>
          </p:cNvSpPr>
          <p:nvPr>
            <p:ph sz="half" idx="10"/>
          </p:nvPr>
        </p:nvSpPr>
        <p:spPr>
          <a:xfrm>
            <a:off x="6296160" y="1476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6" name="内容占位符 2">
            <a:extLst>
              <a:ext uri="{FF2B5EF4-FFF2-40B4-BE49-F238E27FC236}">
                <a16:creationId xmlns:a16="http://schemas.microsoft.com/office/drawing/2014/main" id="{FC114392-2D9D-3849-A791-51E9DE791D21}"/>
              </a:ext>
            </a:extLst>
          </p:cNvPr>
          <p:cNvSpPr>
            <a:spLocks noGrp="1"/>
          </p:cNvSpPr>
          <p:nvPr>
            <p:ph sz="half" idx="10"/>
          </p:nvPr>
        </p:nvSpPr>
        <p:spPr>
          <a:xfrm>
            <a:off x="6312713"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341718"/>
          </a:xfrm>
          <a:prstGeom prst="rect">
            <a:avLst/>
          </a:prstGeom>
        </p:spPr>
        <p:txBody>
          <a:bodyPr anchor="ctr"/>
          <a:lstStyle>
            <a:lvl1pPr algn="ctr">
              <a:lnSpc>
                <a:spcPct val="10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3126417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40768"/>
            <a:ext cx="10963473" cy="489654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341718"/>
          </a:xfrm>
          <a:prstGeom prst="rect">
            <a:avLst/>
          </a:prstGeom>
        </p:spPr>
        <p:txBody>
          <a:bodyPr anchor="ctr"/>
          <a:lstStyle>
            <a:lvl1pPr algn="ctr">
              <a:lnSpc>
                <a:spcPct val="10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2890815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20"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3" Type="http://schemas.openxmlformats.org/officeDocument/2006/relationships/hyperlink" Target="https://openai.com/research/video-generation-models-as-world-simulators#ref-12-0" TargetMode="External"/><Relationship Id="rId18" Type="http://schemas.openxmlformats.org/officeDocument/2006/relationships/hyperlink" Target="https://openai.com/research/video-generation-models-as-world-simulators#ref-15-0" TargetMode="External"/><Relationship Id="rId26" Type="http://schemas.openxmlformats.org/officeDocument/2006/relationships/hyperlink" Target="https://openai.com/research/video-generation-models-as-world-simulators#ref-19-0" TargetMode="External"/><Relationship Id="rId39" Type="http://schemas.openxmlformats.org/officeDocument/2006/relationships/hyperlink" Target="https://openai.com/research/video-generation-models-as-world-simulators#ref-31-0" TargetMode="External"/><Relationship Id="rId21" Type="http://schemas.openxmlformats.org/officeDocument/2006/relationships/hyperlink" Target="https://openai.com/research/video-generation-models-as-world-simulators#ref-16-1" TargetMode="External"/><Relationship Id="rId34" Type="http://schemas.openxmlformats.org/officeDocument/2006/relationships/hyperlink" Target="https://openai.com/research/video-generation-models-as-world-simulators#ref-27-0" TargetMode="External"/><Relationship Id="rId7" Type="http://schemas.openxmlformats.org/officeDocument/2006/relationships/hyperlink" Target="https://openai.com/research/video-generation-models-as-world-simulators#ref-6-0" TargetMode="External"/><Relationship Id="rId12" Type="http://schemas.openxmlformats.org/officeDocument/2006/relationships/hyperlink" Target="https://openai.com/research/video-generation-models-as-world-simulators#ref-11-0" TargetMode="External"/><Relationship Id="rId17" Type="http://schemas.openxmlformats.org/officeDocument/2006/relationships/hyperlink" Target="https://openai.com/research/video-generation-models-as-world-simulators#ref-14-1" TargetMode="External"/><Relationship Id="rId25" Type="http://schemas.openxmlformats.org/officeDocument/2006/relationships/hyperlink" Target="https://openai.com/research/video-generation-models-as-world-simulators#ref-18-1" TargetMode="External"/><Relationship Id="rId33" Type="http://schemas.openxmlformats.org/officeDocument/2006/relationships/hyperlink" Target="https://openai.com/research/video-generation-models-as-world-simulators#ref-26-0" TargetMode="External"/><Relationship Id="rId38" Type="http://schemas.openxmlformats.org/officeDocument/2006/relationships/hyperlink" Target="https://openai.com/research/video-generation-models-as-world-simulators#ref-30-1" TargetMode="External"/><Relationship Id="rId2" Type="http://schemas.openxmlformats.org/officeDocument/2006/relationships/hyperlink" Target="https://openai.com/research/video-generation-models-as-world-simulators#ref-1-0" TargetMode="External"/><Relationship Id="rId16" Type="http://schemas.openxmlformats.org/officeDocument/2006/relationships/hyperlink" Target="https://openai.com/research/video-generation-models-as-world-simulators#ref-14-0" TargetMode="External"/><Relationship Id="rId20" Type="http://schemas.openxmlformats.org/officeDocument/2006/relationships/hyperlink" Target="https://openai.com/research/video-generation-models-as-world-simulators#ref-16-0" TargetMode="External"/><Relationship Id="rId29" Type="http://schemas.openxmlformats.org/officeDocument/2006/relationships/hyperlink" Target="https://openai.com/research/video-generation-models-as-world-simulators#ref-22-0" TargetMode="External"/><Relationship Id="rId1" Type="http://schemas.openxmlformats.org/officeDocument/2006/relationships/slideLayout" Target="../slideLayouts/slideLayout4.xml"/><Relationship Id="rId6" Type="http://schemas.openxmlformats.org/officeDocument/2006/relationships/hyperlink" Target="https://openai.com/research/video-generation-models-as-world-simulators#ref-5-0" TargetMode="External"/><Relationship Id="rId11" Type="http://schemas.openxmlformats.org/officeDocument/2006/relationships/hyperlink" Target="https://openai.com/research/video-generation-models-as-world-simulators#ref-10-0" TargetMode="External"/><Relationship Id="rId24" Type="http://schemas.openxmlformats.org/officeDocument/2006/relationships/hyperlink" Target="https://openai.com/research/video-generation-models-as-world-simulators#ref-18-0" TargetMode="External"/><Relationship Id="rId32" Type="http://schemas.openxmlformats.org/officeDocument/2006/relationships/hyperlink" Target="https://openai.com/research/video-generation-models-as-world-simulators#ref-25-0" TargetMode="External"/><Relationship Id="rId37" Type="http://schemas.openxmlformats.org/officeDocument/2006/relationships/hyperlink" Target="https://openai.com/research/video-generation-models-as-world-simulators#ref-30-0" TargetMode="External"/><Relationship Id="rId40" Type="http://schemas.openxmlformats.org/officeDocument/2006/relationships/hyperlink" Target="https://openai.com/research/video-generation-models-as-world-simulators#ref-32-0" TargetMode="External"/><Relationship Id="rId5" Type="http://schemas.openxmlformats.org/officeDocument/2006/relationships/hyperlink" Target="https://openai.com/research/video-generation-models-as-world-simulators#ref-4-0" TargetMode="External"/><Relationship Id="rId15" Type="http://schemas.openxmlformats.org/officeDocument/2006/relationships/hyperlink" Target="https://openai.com/research/video-generation-models-as-world-simulators#ref-13-1" TargetMode="External"/><Relationship Id="rId23" Type="http://schemas.openxmlformats.org/officeDocument/2006/relationships/hyperlink" Target="https://openai.com/research/video-generation-models-as-world-simulators#ref-17-1" TargetMode="External"/><Relationship Id="rId28" Type="http://schemas.openxmlformats.org/officeDocument/2006/relationships/hyperlink" Target="https://openai.com/research/video-generation-models-as-world-simulators#ref-21-0" TargetMode="External"/><Relationship Id="rId36" Type="http://schemas.openxmlformats.org/officeDocument/2006/relationships/hyperlink" Target="https://openai.com/research/video-generation-models-as-world-simulators#ref-29-0" TargetMode="External"/><Relationship Id="rId10" Type="http://schemas.openxmlformats.org/officeDocument/2006/relationships/hyperlink" Target="https://openai.com/research/video-generation-models-as-world-simulators#ref-9-0" TargetMode="External"/><Relationship Id="rId19" Type="http://schemas.openxmlformats.org/officeDocument/2006/relationships/hyperlink" Target="https://openai.com/research/video-generation-models-as-world-simulators#ref-15-1" TargetMode="External"/><Relationship Id="rId31" Type="http://schemas.openxmlformats.org/officeDocument/2006/relationships/hyperlink" Target="https://openai.com/research/video-generation-models-as-world-simulators#ref-24-0" TargetMode="External"/><Relationship Id="rId4" Type="http://schemas.openxmlformats.org/officeDocument/2006/relationships/hyperlink" Target="https://openai.com/research/video-generation-models-as-world-simulators#ref-3-0" TargetMode="External"/><Relationship Id="rId9" Type="http://schemas.openxmlformats.org/officeDocument/2006/relationships/hyperlink" Target="https://openai.com/research/video-generation-models-as-world-simulators#ref-8-0" TargetMode="External"/><Relationship Id="rId14" Type="http://schemas.openxmlformats.org/officeDocument/2006/relationships/hyperlink" Target="https://openai.com/research/video-generation-models-as-world-simulators#ref-13-0" TargetMode="External"/><Relationship Id="rId22" Type="http://schemas.openxmlformats.org/officeDocument/2006/relationships/hyperlink" Target="https://openai.com/research/video-generation-models-as-world-simulators#ref-17-0" TargetMode="External"/><Relationship Id="rId27" Type="http://schemas.openxmlformats.org/officeDocument/2006/relationships/hyperlink" Target="https://openai.com/research/video-generation-models-as-world-simulators#ref-20-0" TargetMode="External"/><Relationship Id="rId30" Type="http://schemas.openxmlformats.org/officeDocument/2006/relationships/hyperlink" Target="https://openai.com/research/video-generation-models-as-world-simulators#ref-23-0" TargetMode="External"/><Relationship Id="rId35" Type="http://schemas.openxmlformats.org/officeDocument/2006/relationships/hyperlink" Target="https://openai.com/research/video-generation-models-as-world-simulators#ref-28-0" TargetMode="External"/><Relationship Id="rId8" Type="http://schemas.openxmlformats.org/officeDocument/2006/relationships/hyperlink" Target="https://openai.com/research/video-generation-models-as-world-simulators#ref-7-0" TargetMode="External"/><Relationship Id="rId3" Type="http://schemas.openxmlformats.org/officeDocument/2006/relationships/hyperlink" Target="https://openai.com/research/video-generation-models-as-world-simulators#ref-2-0"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hyperlink" Target="https://openai.com/research/video-generation-models-as-world-simulators"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AD9FE22-0BA3-D047-B5AD-ED25EE2AF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6884466" y="5229200"/>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2378" y="5229200"/>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928C5-F647-E74B-9E2E-8B0082A697CC}"/>
              </a:ext>
            </a:extLst>
          </p:cNvPr>
          <p:cNvSpPr>
            <a:spLocks noGrp="1"/>
          </p:cNvSpPr>
          <p:nvPr>
            <p:ph type="title"/>
          </p:nvPr>
        </p:nvSpPr>
        <p:spPr>
          <a:xfrm>
            <a:off x="1129829" y="679570"/>
            <a:ext cx="10457280" cy="589190"/>
          </a:xfrm>
        </p:spPr>
        <p:txBody>
          <a:bodyPr/>
          <a:lstStyle/>
          <a:p>
            <a:r>
              <a:rPr lang="zh-CN" altLang="en-US" dirty="0">
                <a:latin typeface="Futura Medium" panose="020B0602020204020303" pitchFamily="34" charset="-79"/>
                <a:cs typeface="Futura Medium" panose="020B0602020204020303" pitchFamily="34" charset="-79"/>
              </a:rPr>
              <a:t>模型训练：扩散模型 </a:t>
            </a:r>
            <a:r>
              <a:rPr lang="en-US" altLang="zh-CN" dirty="0">
                <a:latin typeface="Futura Medium" panose="020B0602020204020303" pitchFamily="34" charset="-79"/>
                <a:cs typeface="Futura Medium" panose="020B0602020204020303" pitchFamily="34" charset="-79"/>
              </a:rPr>
              <a:t>DDPM</a:t>
            </a:r>
            <a:endParaRPr kumimoji="1" lang="zh-CN" altLang="en-US" dirty="0">
              <a:latin typeface="Futura Medium" panose="020B0602020204020303" pitchFamily="34" charset="-79"/>
              <a:cs typeface="Futura Medium" panose="020B0602020204020303" pitchFamily="34" charset="-79"/>
            </a:endParaRPr>
          </a:p>
        </p:txBody>
      </p:sp>
      <p:pic>
        <p:nvPicPr>
          <p:cNvPr id="10" name="图片 9">
            <a:extLst>
              <a:ext uri="{FF2B5EF4-FFF2-40B4-BE49-F238E27FC236}">
                <a16:creationId xmlns:a16="http://schemas.microsoft.com/office/drawing/2014/main" id="{545A27F3-97DE-584A-ACAC-86BEDD40A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461" y="1556792"/>
            <a:ext cx="9920456" cy="2048018"/>
          </a:xfrm>
          <a:prstGeom prst="rect">
            <a:avLst/>
          </a:prstGeom>
        </p:spPr>
      </p:pic>
      <p:pic>
        <p:nvPicPr>
          <p:cNvPr id="4" name="图片 3">
            <a:extLst>
              <a:ext uri="{FF2B5EF4-FFF2-40B4-BE49-F238E27FC236}">
                <a16:creationId xmlns:a16="http://schemas.microsoft.com/office/drawing/2014/main" id="{692D6E1B-73F3-7847-A7A2-CF8936ACD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498" y="3892842"/>
            <a:ext cx="9489748" cy="2370158"/>
          </a:xfrm>
          <a:prstGeom prst="rect">
            <a:avLst/>
          </a:prstGeom>
        </p:spPr>
      </p:pic>
      <p:sp>
        <p:nvSpPr>
          <p:cNvPr id="5" name="椭圆 4">
            <a:extLst>
              <a:ext uri="{FF2B5EF4-FFF2-40B4-BE49-F238E27FC236}">
                <a16:creationId xmlns:a16="http://schemas.microsoft.com/office/drawing/2014/main" id="{64E945FE-16FC-0147-A102-BF5D288DABFF}"/>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1000508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928C5-F647-E74B-9E2E-8B0082A697CC}"/>
              </a:ext>
            </a:extLst>
          </p:cNvPr>
          <p:cNvSpPr>
            <a:spLocks noGrp="1"/>
          </p:cNvSpPr>
          <p:nvPr>
            <p:ph type="title"/>
          </p:nvPr>
        </p:nvSpPr>
        <p:spPr>
          <a:xfrm>
            <a:off x="1129829" y="679570"/>
            <a:ext cx="10457280" cy="589190"/>
          </a:xfrm>
        </p:spPr>
        <p:txBody>
          <a:bodyPr/>
          <a:lstStyle/>
          <a:p>
            <a:r>
              <a:rPr lang="zh-CN" altLang="en-US" dirty="0">
                <a:latin typeface="Futura Medium" panose="020B0602020204020303" pitchFamily="34" charset="-79"/>
                <a:cs typeface="Futura Medium" panose="020B0602020204020303" pitchFamily="34" charset="-79"/>
              </a:rPr>
              <a:t>模型训练：扩散模型 </a:t>
            </a:r>
            <a:r>
              <a:rPr lang="en-US" altLang="zh-CN" dirty="0">
                <a:latin typeface="Futura Medium" panose="020B0602020204020303" pitchFamily="34" charset="-79"/>
                <a:cs typeface="Futura Medium" panose="020B0602020204020303" pitchFamily="34" charset="-79"/>
              </a:rPr>
              <a:t>DDPM</a:t>
            </a:r>
            <a:endParaRPr kumimoji="1" lang="zh-CN" altLang="en-US" dirty="0">
              <a:latin typeface="Futura Medium" panose="020B0602020204020303" pitchFamily="34" charset="-79"/>
              <a:cs typeface="Futura Medium" panose="020B0602020204020303" pitchFamily="34" charset="-79"/>
            </a:endParaRPr>
          </a:p>
        </p:txBody>
      </p:sp>
      <p:pic>
        <p:nvPicPr>
          <p:cNvPr id="8" name="图片 7">
            <a:extLst>
              <a:ext uri="{FF2B5EF4-FFF2-40B4-BE49-F238E27FC236}">
                <a16:creationId xmlns:a16="http://schemas.microsoft.com/office/drawing/2014/main" id="{2144328E-7973-4B45-B894-7ED879F272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97" y="1484784"/>
            <a:ext cx="10066174" cy="2078100"/>
          </a:xfrm>
          <a:prstGeom prst="rect">
            <a:avLst/>
          </a:prstGeom>
        </p:spPr>
      </p:pic>
      <p:pic>
        <p:nvPicPr>
          <p:cNvPr id="11" name="图片 10">
            <a:extLst>
              <a:ext uri="{FF2B5EF4-FFF2-40B4-BE49-F238E27FC236}">
                <a16:creationId xmlns:a16="http://schemas.microsoft.com/office/drawing/2014/main" id="{79838440-D650-7D4C-B136-7F216C580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498" y="3892842"/>
            <a:ext cx="9489748" cy="2370158"/>
          </a:xfrm>
          <a:prstGeom prst="rect">
            <a:avLst/>
          </a:prstGeom>
        </p:spPr>
      </p:pic>
      <p:sp>
        <p:nvSpPr>
          <p:cNvPr id="12" name="椭圆 11">
            <a:extLst>
              <a:ext uri="{FF2B5EF4-FFF2-40B4-BE49-F238E27FC236}">
                <a16:creationId xmlns:a16="http://schemas.microsoft.com/office/drawing/2014/main" id="{943C6245-F733-EE46-A701-E347F01D557A}"/>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3780164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21CBAE-CB9E-6245-B3D2-3DB059122BB3}"/>
              </a:ext>
            </a:extLst>
          </p:cNvPr>
          <p:cNvSpPr>
            <a:spLocks noGrp="1"/>
          </p:cNvSpPr>
          <p:nvPr>
            <p:ph type="title"/>
          </p:nvPr>
        </p:nvSpPr>
        <p:spPr>
          <a:xfrm>
            <a:off x="1129829" y="620688"/>
            <a:ext cx="10457279" cy="589190"/>
          </a:xfrm>
        </p:spPr>
        <p:txBody>
          <a:bodyPr/>
          <a:lstStyle/>
          <a:p>
            <a:r>
              <a:rPr lang="zh-CN" altLang="en-US" dirty="0">
                <a:latin typeface="Futura Medium" panose="020B0602020204020303" pitchFamily="34" charset="-79"/>
                <a:cs typeface="Futura Medium" panose="020B0602020204020303" pitchFamily="34" charset="-79"/>
              </a:rPr>
              <a:t>模型训练：扩散模型 </a:t>
            </a:r>
            <a:r>
              <a:rPr lang="en-US" altLang="zh-CN" dirty="0">
                <a:latin typeface="Futura Medium" panose="020B0602020204020303" pitchFamily="34" charset="-79"/>
                <a:cs typeface="Futura Medium" panose="020B0602020204020303" pitchFamily="34" charset="-79"/>
              </a:rPr>
              <a:t>DDPM</a:t>
            </a:r>
            <a:endParaRPr kumimoji="1" lang="zh-CN" altLang="en-US" dirty="0"/>
          </a:p>
        </p:txBody>
      </p:sp>
      <p:pic>
        <p:nvPicPr>
          <p:cNvPr id="5" name="图片 4">
            <a:extLst>
              <a:ext uri="{FF2B5EF4-FFF2-40B4-BE49-F238E27FC236}">
                <a16:creationId xmlns:a16="http://schemas.microsoft.com/office/drawing/2014/main" id="{642C1BA6-3E86-774A-8AAD-A138867FFBE6}"/>
              </a:ext>
            </a:extLst>
          </p:cNvPr>
          <p:cNvPicPr>
            <a:picLocks noChangeAspect="1"/>
          </p:cNvPicPr>
          <p:nvPr/>
        </p:nvPicPr>
        <p:blipFill rotWithShape="1">
          <a:blip r:embed="rId2"/>
          <a:srcRect l="11626" t="24036" r="11624" b="9361"/>
          <a:stretch/>
        </p:blipFill>
        <p:spPr>
          <a:xfrm>
            <a:off x="1100537" y="1484784"/>
            <a:ext cx="9995687" cy="4536504"/>
          </a:xfrm>
          <a:prstGeom prst="rect">
            <a:avLst/>
          </a:prstGeom>
        </p:spPr>
      </p:pic>
      <p:sp>
        <p:nvSpPr>
          <p:cNvPr id="6" name="椭圆 5">
            <a:extLst>
              <a:ext uri="{FF2B5EF4-FFF2-40B4-BE49-F238E27FC236}">
                <a16:creationId xmlns:a16="http://schemas.microsoft.com/office/drawing/2014/main" id="{6F498B37-A524-2D4E-A153-AA4EFC8F99CB}"/>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1541577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928C5-F647-E74B-9E2E-8B0082A697CC}"/>
              </a:ext>
            </a:extLst>
          </p:cNvPr>
          <p:cNvSpPr>
            <a:spLocks noGrp="1"/>
          </p:cNvSpPr>
          <p:nvPr>
            <p:ph type="title"/>
          </p:nvPr>
        </p:nvSpPr>
        <p:spPr>
          <a:xfrm>
            <a:off x="1201837" y="679570"/>
            <a:ext cx="10385272" cy="589190"/>
          </a:xfrm>
        </p:spPr>
        <p:txBody>
          <a:bodyPr/>
          <a:lstStyle/>
          <a:p>
            <a:r>
              <a:rPr lang="zh-CN" altLang="en-US" dirty="0">
                <a:latin typeface="Futura Medium" panose="020B0602020204020303" pitchFamily="34" charset="-79"/>
                <a:cs typeface="Futura Medium" panose="020B0602020204020303" pitchFamily="34" charset="-79"/>
              </a:rPr>
              <a:t>模型训练：基于扩散模型 </a:t>
            </a:r>
            <a:r>
              <a:rPr lang="en-US" altLang="zh-CN" dirty="0">
                <a:latin typeface="Futura Medium" panose="020B0602020204020303" pitchFamily="34" charset="-79"/>
                <a:cs typeface="Futura Medium" panose="020B0602020204020303" pitchFamily="34" charset="-79"/>
              </a:rPr>
              <a:t>SD/SDXL</a:t>
            </a:r>
            <a:endParaRPr kumimoji="1" lang="zh-CN" altLang="en-US" dirty="0">
              <a:latin typeface="Futura Medium" panose="020B0602020204020303" pitchFamily="34" charset="-79"/>
              <a:cs typeface="Futura Medium" panose="020B0602020204020303" pitchFamily="34" charset="-79"/>
            </a:endParaRPr>
          </a:p>
        </p:txBody>
      </p:sp>
      <p:pic>
        <p:nvPicPr>
          <p:cNvPr id="5" name="图片 4">
            <a:extLst>
              <a:ext uri="{FF2B5EF4-FFF2-40B4-BE49-F238E27FC236}">
                <a16:creationId xmlns:a16="http://schemas.microsoft.com/office/drawing/2014/main" id="{AA54E395-0CBB-D143-9D63-B11766C7A0C9}"/>
              </a:ext>
            </a:extLst>
          </p:cNvPr>
          <p:cNvPicPr>
            <a:picLocks noChangeAspect="1"/>
          </p:cNvPicPr>
          <p:nvPr/>
        </p:nvPicPr>
        <p:blipFill>
          <a:blip r:embed="rId2"/>
          <a:stretch>
            <a:fillRect/>
          </a:stretch>
        </p:blipFill>
        <p:spPr>
          <a:xfrm>
            <a:off x="1496860" y="1628800"/>
            <a:ext cx="9217024" cy="4446810"/>
          </a:xfrm>
          <a:prstGeom prst="rect">
            <a:avLst/>
          </a:prstGeom>
        </p:spPr>
      </p:pic>
      <p:sp>
        <p:nvSpPr>
          <p:cNvPr id="4" name="椭圆 3">
            <a:extLst>
              <a:ext uri="{FF2B5EF4-FFF2-40B4-BE49-F238E27FC236}">
                <a16:creationId xmlns:a16="http://schemas.microsoft.com/office/drawing/2014/main" id="{0D80186F-F5E1-924C-9F48-31C49621365D}"/>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1444685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928C5-F647-E74B-9E2E-8B0082A697CC}"/>
              </a:ext>
            </a:extLst>
          </p:cNvPr>
          <p:cNvSpPr>
            <a:spLocks noGrp="1"/>
          </p:cNvSpPr>
          <p:nvPr>
            <p:ph type="title"/>
          </p:nvPr>
        </p:nvSpPr>
        <p:spPr>
          <a:xfrm>
            <a:off x="1113710" y="679570"/>
            <a:ext cx="10529287" cy="589190"/>
          </a:xfrm>
        </p:spPr>
        <p:txBody>
          <a:bodyPr/>
          <a:lstStyle/>
          <a:p>
            <a:r>
              <a:rPr lang="zh-CN" altLang="en-US" dirty="0">
                <a:latin typeface="Futura Medium" panose="020B0602020204020303" pitchFamily="34" charset="-79"/>
                <a:cs typeface="Futura Medium" panose="020B0602020204020303" pitchFamily="34" charset="-79"/>
              </a:rPr>
              <a:t>模型训练：基于扩散模型的主干 </a:t>
            </a:r>
            <a:r>
              <a:rPr lang="en-US" altLang="zh-CN" dirty="0">
                <a:latin typeface="Futura Medium" panose="020B0602020204020303" pitchFamily="34" charset="-79"/>
                <a:cs typeface="Futura Medium" panose="020B0602020204020303" pitchFamily="34" charset="-79"/>
              </a:rPr>
              <a:t>U-Net</a:t>
            </a:r>
            <a:endParaRPr kumimoji="1" lang="zh-CN" altLang="en-US" dirty="0">
              <a:latin typeface="Futura Medium" panose="020B0602020204020303" pitchFamily="34" charset="-79"/>
              <a:cs typeface="Futura Medium" panose="020B0602020204020303" pitchFamily="34" charset="-79"/>
            </a:endParaRPr>
          </a:p>
        </p:txBody>
      </p:sp>
      <p:sp>
        <p:nvSpPr>
          <p:cNvPr id="6" name="内容占位符 5">
            <a:extLst>
              <a:ext uri="{FF2B5EF4-FFF2-40B4-BE49-F238E27FC236}">
                <a16:creationId xmlns:a16="http://schemas.microsoft.com/office/drawing/2014/main" id="{606FCAF9-4CDB-8141-9818-9C5D0688B291}"/>
              </a:ext>
            </a:extLst>
          </p:cNvPr>
          <p:cNvSpPr>
            <a:spLocks noGrp="1"/>
          </p:cNvSpPr>
          <p:nvPr>
            <p:ph sz="half" idx="1"/>
          </p:nvPr>
        </p:nvSpPr>
        <p:spPr>
          <a:xfrm>
            <a:off x="530504" y="1545678"/>
            <a:ext cx="3767677" cy="2808312"/>
          </a:xfrm>
        </p:spPr>
        <p:txBody>
          <a:bodyPr/>
          <a:lstStyle/>
          <a:p>
            <a:pPr marL="457200" indent="-457200">
              <a:buFont typeface="+mj-lt"/>
              <a:buAutoNum type="arabicPeriod"/>
            </a:pPr>
            <a:r>
              <a:rPr lang="en-US" altLang="zh-CN" dirty="0">
                <a:latin typeface="Gill Sans MT" panose="020B0502020104020203" pitchFamily="34" charset="0"/>
              </a:rPr>
              <a:t>U-Net</a:t>
            </a:r>
            <a:r>
              <a:rPr lang="zh-CN" altLang="en-US" dirty="0">
                <a:latin typeface="Gill Sans MT" panose="020B0502020104020203" pitchFamily="34" charset="0"/>
              </a:rPr>
              <a:t> 网络模型结构把模型规模限定；</a:t>
            </a:r>
            <a:endParaRPr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SD/SDXL</a:t>
            </a:r>
            <a:r>
              <a:rPr lang="zh-CN" altLang="en-US" dirty="0">
                <a:latin typeface="Gill Sans MT" panose="020B0502020104020203" pitchFamily="34" charset="0"/>
              </a:rPr>
              <a:t> 作为经典网络只公布了推理和微调；</a:t>
            </a:r>
            <a:endParaRPr lang="en-US" altLang="zh-CN" dirty="0">
              <a:latin typeface="Gill Sans MT" panose="020B0502020104020203" pitchFamily="34" charset="0"/>
            </a:endParaRPr>
          </a:p>
          <a:p>
            <a:pPr marL="457200" indent="-457200">
              <a:buFont typeface="+mj-lt"/>
              <a:buAutoNum type="arabicPeriod"/>
            </a:pPr>
            <a:r>
              <a:rPr lang="zh-CN" altLang="en-US" dirty="0">
                <a:latin typeface="Gill Sans MT" panose="020B0502020104020203" pitchFamily="34" charset="0"/>
              </a:rPr>
              <a:t>国内主要基于 </a:t>
            </a:r>
            <a:r>
              <a:rPr lang="en-US" altLang="zh-CN" dirty="0">
                <a:latin typeface="Gill Sans MT" panose="020B0502020104020203" pitchFamily="34" charset="0"/>
              </a:rPr>
              <a:t>SD/SDXL</a:t>
            </a:r>
            <a:r>
              <a:rPr lang="zh-CN" altLang="en-US" dirty="0">
                <a:latin typeface="Gill Sans MT" panose="020B0502020104020203" pitchFamily="34" charset="0"/>
              </a:rPr>
              <a:t> 进行二次创作；</a:t>
            </a:r>
          </a:p>
        </p:txBody>
      </p:sp>
      <p:pic>
        <p:nvPicPr>
          <p:cNvPr id="5" name="图片 4">
            <a:extLst>
              <a:ext uri="{FF2B5EF4-FFF2-40B4-BE49-F238E27FC236}">
                <a16:creationId xmlns:a16="http://schemas.microsoft.com/office/drawing/2014/main" id="{AA54E395-0CBB-D143-9D63-B11766C7A0C9}"/>
              </a:ext>
            </a:extLst>
          </p:cNvPr>
          <p:cNvPicPr>
            <a:picLocks noChangeAspect="1"/>
          </p:cNvPicPr>
          <p:nvPr/>
        </p:nvPicPr>
        <p:blipFill>
          <a:blip r:embed="rId2"/>
          <a:stretch>
            <a:fillRect/>
          </a:stretch>
        </p:blipFill>
        <p:spPr>
          <a:xfrm>
            <a:off x="913805" y="4581128"/>
            <a:ext cx="3168352" cy="1528591"/>
          </a:xfrm>
          <a:prstGeom prst="rect">
            <a:avLst/>
          </a:prstGeom>
        </p:spPr>
      </p:pic>
      <p:pic>
        <p:nvPicPr>
          <p:cNvPr id="4" name="图片 3">
            <a:extLst>
              <a:ext uri="{FF2B5EF4-FFF2-40B4-BE49-F238E27FC236}">
                <a16:creationId xmlns:a16="http://schemas.microsoft.com/office/drawing/2014/main" id="{526EBA29-B351-7047-82CA-0926974FB716}"/>
              </a:ext>
            </a:extLst>
          </p:cNvPr>
          <p:cNvPicPr>
            <a:picLocks noChangeAspect="1"/>
          </p:cNvPicPr>
          <p:nvPr/>
        </p:nvPicPr>
        <p:blipFill rotWithShape="1">
          <a:blip r:embed="rId3"/>
          <a:srcRect l="1957" r="5066" b="20851"/>
          <a:stretch/>
        </p:blipFill>
        <p:spPr>
          <a:xfrm>
            <a:off x="4586213" y="1469005"/>
            <a:ext cx="7023088" cy="4768307"/>
          </a:xfrm>
          <a:prstGeom prst="rect">
            <a:avLst/>
          </a:prstGeom>
        </p:spPr>
      </p:pic>
      <p:sp>
        <p:nvSpPr>
          <p:cNvPr id="7" name="椭圆 6">
            <a:extLst>
              <a:ext uri="{FF2B5EF4-FFF2-40B4-BE49-F238E27FC236}">
                <a16:creationId xmlns:a16="http://schemas.microsoft.com/office/drawing/2014/main" id="{A1F076A2-A051-6B46-806E-371FD634CA4D}"/>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762664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928C5-F647-E74B-9E2E-8B0082A697CC}"/>
              </a:ext>
            </a:extLst>
          </p:cNvPr>
          <p:cNvSpPr>
            <a:spLocks noGrp="1"/>
          </p:cNvSpPr>
          <p:nvPr>
            <p:ph type="title"/>
          </p:nvPr>
        </p:nvSpPr>
        <p:spPr>
          <a:xfrm>
            <a:off x="1096240" y="679570"/>
            <a:ext cx="10490869" cy="589190"/>
          </a:xfrm>
        </p:spPr>
        <p:txBody>
          <a:bodyPr/>
          <a:lstStyle/>
          <a:p>
            <a:r>
              <a:rPr lang="zh-CN" altLang="en-US" dirty="0"/>
              <a:t>模型训练：基于 </a:t>
            </a:r>
            <a:r>
              <a:rPr lang="en-US" altLang="zh-CN" dirty="0"/>
              <a:t>Diffusion Transformer</a:t>
            </a:r>
            <a:endParaRPr kumimoji="1" lang="zh-CN" altLang="en-US" dirty="0"/>
          </a:p>
        </p:txBody>
      </p:sp>
      <p:pic>
        <p:nvPicPr>
          <p:cNvPr id="3" name="图片 2">
            <a:extLst>
              <a:ext uri="{FF2B5EF4-FFF2-40B4-BE49-F238E27FC236}">
                <a16:creationId xmlns:a16="http://schemas.microsoft.com/office/drawing/2014/main" id="{A3ECB35B-F817-E147-BD1E-71B1B1B3FF07}"/>
              </a:ext>
            </a:extLst>
          </p:cNvPr>
          <p:cNvPicPr>
            <a:picLocks noChangeAspect="1"/>
          </p:cNvPicPr>
          <p:nvPr/>
        </p:nvPicPr>
        <p:blipFill>
          <a:blip r:embed="rId2"/>
          <a:stretch>
            <a:fillRect/>
          </a:stretch>
        </p:blipFill>
        <p:spPr>
          <a:xfrm>
            <a:off x="859937" y="1628800"/>
            <a:ext cx="10490869" cy="4333185"/>
          </a:xfrm>
          <a:prstGeom prst="rect">
            <a:avLst/>
          </a:prstGeom>
        </p:spPr>
      </p:pic>
      <p:sp>
        <p:nvSpPr>
          <p:cNvPr id="6" name="椭圆 5">
            <a:extLst>
              <a:ext uri="{FF2B5EF4-FFF2-40B4-BE49-F238E27FC236}">
                <a16:creationId xmlns:a16="http://schemas.microsoft.com/office/drawing/2014/main" id="{31ECA028-5DF8-BE4C-8B10-5200486B4D93}"/>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582644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47484-4D92-2949-9437-16B0319C42E7}"/>
              </a:ext>
            </a:extLst>
          </p:cNvPr>
          <p:cNvSpPr>
            <a:spLocks noGrp="1"/>
          </p:cNvSpPr>
          <p:nvPr>
            <p:ph type="title"/>
          </p:nvPr>
        </p:nvSpPr>
        <p:spPr>
          <a:xfrm>
            <a:off x="1129829" y="620358"/>
            <a:ext cx="10963473" cy="589190"/>
          </a:xfrm>
        </p:spPr>
        <p:txBody>
          <a:bodyPr/>
          <a:lstStyle/>
          <a:p>
            <a:r>
              <a:rPr kumimoji="1" lang="zh-CN" altLang="en-US" dirty="0"/>
              <a:t>模型训练：大模型 </a:t>
            </a:r>
            <a:r>
              <a:rPr kumimoji="1" lang="en-US" altLang="zh-CN" dirty="0"/>
              <a:t>Scaling</a:t>
            </a:r>
            <a:r>
              <a:rPr kumimoji="1" lang="zh-CN" altLang="en-US" dirty="0"/>
              <a:t> </a:t>
            </a:r>
            <a:r>
              <a:rPr kumimoji="1" lang="en-US" altLang="zh-CN" dirty="0"/>
              <a:t>Law</a:t>
            </a:r>
            <a:r>
              <a:rPr kumimoji="1" lang="zh-CN" altLang="en-US" dirty="0"/>
              <a:t> </a:t>
            </a:r>
          </a:p>
        </p:txBody>
      </p:sp>
      <p:sp>
        <p:nvSpPr>
          <p:cNvPr id="5" name="内容占位符 4">
            <a:extLst>
              <a:ext uri="{FF2B5EF4-FFF2-40B4-BE49-F238E27FC236}">
                <a16:creationId xmlns:a16="http://schemas.microsoft.com/office/drawing/2014/main" id="{F826F6EB-4791-2F40-8AC8-4436CF97BC9F}"/>
              </a:ext>
            </a:extLst>
          </p:cNvPr>
          <p:cNvSpPr>
            <a:spLocks noGrp="1"/>
          </p:cNvSpPr>
          <p:nvPr>
            <p:ph sz="half" idx="1"/>
          </p:nvPr>
        </p:nvSpPr>
        <p:spPr/>
        <p:txBody>
          <a:bodyPr/>
          <a:lstStyle/>
          <a:p>
            <a:r>
              <a:rPr lang="en-US" altLang="zh-CN" dirty="0">
                <a:latin typeface="Gill Sans MT" panose="020B0502020104020203" pitchFamily="34" charset="0"/>
              </a:rPr>
              <a:t>GPT1-&gt;GPT2-&gt;GPT3</a:t>
            </a:r>
            <a:r>
              <a:rPr lang="zh-CN" altLang="en-US" dirty="0">
                <a:latin typeface="Gill Sans MT" panose="020B0502020104020203" pitchFamily="34" charset="0"/>
              </a:rPr>
              <a:t>，模型参数量从</a:t>
            </a:r>
            <a:r>
              <a:rPr lang="en-US" altLang="zh-CN" dirty="0">
                <a:latin typeface="Gill Sans MT" panose="020B0502020104020203" pitchFamily="34" charset="0"/>
              </a:rPr>
              <a:t>1</a:t>
            </a:r>
            <a:r>
              <a:rPr lang="zh-CN" altLang="en-US" dirty="0">
                <a:latin typeface="Gill Sans MT" panose="020B0502020104020203" pitchFamily="34" charset="0"/>
              </a:rPr>
              <a:t>亿到</a:t>
            </a:r>
            <a:r>
              <a:rPr lang="en-US" altLang="zh-CN" dirty="0">
                <a:latin typeface="Gill Sans MT" panose="020B0502020104020203" pitchFamily="34" charset="0"/>
              </a:rPr>
              <a:t>1750</a:t>
            </a:r>
            <a:r>
              <a:rPr lang="zh-CN" altLang="en-US" dirty="0">
                <a:latin typeface="Gill Sans MT" panose="020B0502020104020203" pitchFamily="34" charset="0"/>
              </a:rPr>
              <a:t>亿，效果产生质的变化； </a:t>
            </a:r>
          </a:p>
          <a:p>
            <a:r>
              <a:rPr lang="zh-CN" altLang="en-US" dirty="0">
                <a:latin typeface="Gill Sans MT" panose="020B0502020104020203" pitchFamily="34" charset="0"/>
              </a:rPr>
              <a:t>扩大视频生成模型参数规模，迈向创建能够模拟物理世界的通用工具有前途的一步。</a:t>
            </a:r>
            <a:endParaRPr lang="en-US" altLang="zh-CN" dirty="0">
              <a:latin typeface="Gill Sans MT" panose="020B0502020104020203" pitchFamily="34" charset="0"/>
            </a:endParaRPr>
          </a:p>
        </p:txBody>
      </p:sp>
      <p:pic>
        <p:nvPicPr>
          <p:cNvPr id="6" name="图片 5">
            <a:extLst>
              <a:ext uri="{FF2B5EF4-FFF2-40B4-BE49-F238E27FC236}">
                <a16:creationId xmlns:a16="http://schemas.microsoft.com/office/drawing/2014/main" id="{2D4F60E5-0C95-DC46-B12E-15C2716D81E7}"/>
              </a:ext>
            </a:extLst>
          </p:cNvPr>
          <p:cNvPicPr>
            <a:picLocks noChangeAspect="1"/>
          </p:cNvPicPr>
          <p:nvPr/>
        </p:nvPicPr>
        <p:blipFill>
          <a:blip r:embed="rId2"/>
          <a:stretch>
            <a:fillRect/>
          </a:stretch>
        </p:blipFill>
        <p:spPr>
          <a:xfrm>
            <a:off x="623635" y="2611648"/>
            <a:ext cx="10963474" cy="3409640"/>
          </a:xfrm>
          <a:prstGeom prst="rect">
            <a:avLst/>
          </a:prstGeom>
        </p:spPr>
      </p:pic>
      <p:sp>
        <p:nvSpPr>
          <p:cNvPr id="7" name="椭圆 6">
            <a:extLst>
              <a:ext uri="{FF2B5EF4-FFF2-40B4-BE49-F238E27FC236}">
                <a16:creationId xmlns:a16="http://schemas.microsoft.com/office/drawing/2014/main" id="{4DD731D9-CE20-CC41-9E28-8401AE528E23}"/>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2740075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103CD20A-DB23-144C-B7B0-CAD0B353F16D}"/>
              </a:ext>
            </a:extLst>
          </p:cNvPr>
          <p:cNvSpPr>
            <a:spLocks noGrp="1"/>
          </p:cNvSpPr>
          <p:nvPr>
            <p:ph type="title"/>
          </p:nvPr>
        </p:nvSpPr>
        <p:spPr>
          <a:xfrm>
            <a:off x="1129829" y="620688"/>
            <a:ext cx="10457279" cy="589190"/>
          </a:xfrm>
        </p:spPr>
        <p:txBody>
          <a:bodyPr/>
          <a:lstStyle/>
          <a:p>
            <a:r>
              <a:rPr kumimoji="1" lang="zh-CN" altLang="en-US" dirty="0"/>
              <a:t>模型训练：大模型 </a:t>
            </a:r>
            <a:r>
              <a:rPr kumimoji="1" lang="en-US" altLang="zh-CN" dirty="0"/>
              <a:t>Scaling</a:t>
            </a:r>
            <a:r>
              <a:rPr kumimoji="1" lang="zh-CN" altLang="en-US" dirty="0"/>
              <a:t> </a:t>
            </a:r>
            <a:r>
              <a:rPr kumimoji="1" lang="en-US" altLang="zh-CN" dirty="0"/>
              <a:t>Law</a:t>
            </a:r>
            <a:r>
              <a:rPr kumimoji="1" lang="zh-CN" altLang="en-US" dirty="0"/>
              <a:t> </a:t>
            </a:r>
            <a:endParaRPr lang="zh-CN" altLang="en-US" dirty="0"/>
          </a:p>
        </p:txBody>
      </p:sp>
      <p:pic>
        <p:nvPicPr>
          <p:cNvPr id="5" name="图片 4">
            <a:extLst>
              <a:ext uri="{FF2B5EF4-FFF2-40B4-BE49-F238E27FC236}">
                <a16:creationId xmlns:a16="http://schemas.microsoft.com/office/drawing/2014/main" id="{5B6DDEA4-5A57-9E4E-9B54-B10106A1F92A}"/>
              </a:ext>
            </a:extLst>
          </p:cNvPr>
          <p:cNvPicPr>
            <a:picLocks noChangeAspect="1"/>
          </p:cNvPicPr>
          <p:nvPr/>
        </p:nvPicPr>
        <p:blipFill>
          <a:blip r:embed="rId2"/>
          <a:stretch>
            <a:fillRect/>
          </a:stretch>
        </p:blipFill>
        <p:spPr>
          <a:xfrm>
            <a:off x="1561877" y="1547125"/>
            <a:ext cx="9338741" cy="4660032"/>
          </a:xfrm>
          <a:prstGeom prst="rect">
            <a:avLst/>
          </a:prstGeom>
        </p:spPr>
      </p:pic>
      <p:sp>
        <p:nvSpPr>
          <p:cNvPr id="8" name="椭圆 7">
            <a:extLst>
              <a:ext uri="{FF2B5EF4-FFF2-40B4-BE49-F238E27FC236}">
                <a16:creationId xmlns:a16="http://schemas.microsoft.com/office/drawing/2014/main" id="{63E75B6A-C444-1540-8246-AAD89EE460EB}"/>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1</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1799365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49D5985-7251-4941-862F-2C6526C85B05}"/>
              </a:ext>
            </a:extLst>
          </p:cNvPr>
          <p:cNvSpPr>
            <a:spLocks noGrp="1"/>
          </p:cNvSpPr>
          <p:nvPr>
            <p:ph type="title"/>
          </p:nvPr>
        </p:nvSpPr>
        <p:spPr>
          <a:xfrm>
            <a:off x="1129829" y="679570"/>
            <a:ext cx="10457279" cy="589190"/>
          </a:xfrm>
        </p:spPr>
        <p:txBody>
          <a:bodyPr/>
          <a:lstStyle/>
          <a:p>
            <a:pPr latinLnBrk="1"/>
            <a:r>
              <a:rPr lang="zh-CN" altLang="en-US" dirty="0"/>
              <a:t>网络结构：</a:t>
            </a:r>
            <a:r>
              <a:rPr lang="en-US" altLang="zh-CN" dirty="0"/>
              <a:t>Vision Transformer</a:t>
            </a:r>
            <a:r>
              <a:rPr lang="zh-CN" altLang="en-US" dirty="0"/>
              <a:t>，</a:t>
            </a:r>
            <a:r>
              <a:rPr lang="en-US" altLang="zh-CN" dirty="0"/>
              <a:t>ViT</a:t>
            </a:r>
            <a:endParaRPr lang="zh-CN" altLang="en-US" dirty="0"/>
          </a:p>
        </p:txBody>
      </p:sp>
      <p:sp>
        <p:nvSpPr>
          <p:cNvPr id="2" name="内容占位符 1">
            <a:extLst>
              <a:ext uri="{FF2B5EF4-FFF2-40B4-BE49-F238E27FC236}">
                <a16:creationId xmlns:a16="http://schemas.microsoft.com/office/drawing/2014/main" id="{87453AD9-1381-0A4E-88B7-0E987DCFB23D}"/>
              </a:ext>
            </a:extLst>
          </p:cNvPr>
          <p:cNvSpPr>
            <a:spLocks noGrp="1"/>
          </p:cNvSpPr>
          <p:nvPr>
            <p:ph sz="half" idx="1"/>
          </p:nvPr>
        </p:nvSpPr>
        <p:spPr>
          <a:xfrm>
            <a:off x="623636" y="1484784"/>
            <a:ext cx="3458522" cy="4752528"/>
          </a:xfrm>
          <a:ln w="57150">
            <a:solidFill>
              <a:schemeClr val="bg1">
                <a:lumMod val="95000"/>
              </a:schemeClr>
            </a:solidFill>
          </a:ln>
        </p:spPr>
        <p:txBody>
          <a:bodyPr anchor="ctr"/>
          <a:lstStyle/>
          <a:p>
            <a:pPr eaLnBrk="1" latinLnBrk="1" hangingPunct="1"/>
            <a:r>
              <a:rPr lang="en-US" altLang="zh-CN" dirty="0">
                <a:latin typeface="Gill Sans MT" panose="020B0502020104020203" pitchFamily="34" charset="0"/>
              </a:rPr>
              <a:t>ViT</a:t>
            </a:r>
            <a:r>
              <a:rPr lang="zh-CN" altLang="en-US" dirty="0">
                <a:latin typeface="Gill Sans MT" panose="020B0502020104020203" pitchFamily="34" charset="0"/>
              </a:rPr>
              <a:t> 尝试将标准 </a:t>
            </a:r>
            <a:r>
              <a:rPr lang="en-US" altLang="zh-CN" dirty="0">
                <a:latin typeface="Gill Sans MT" panose="020B0502020104020203" pitchFamily="34" charset="0"/>
              </a:rPr>
              <a:t>Transformer</a:t>
            </a:r>
            <a:r>
              <a:rPr lang="zh-CN" altLang="en-US" dirty="0">
                <a:latin typeface="Gill Sans MT" panose="020B0502020104020203" pitchFamily="34" charset="0"/>
              </a:rPr>
              <a:t> 结构直接应用于图像；</a:t>
            </a:r>
            <a:endParaRPr lang="en-US" altLang="zh-CN" dirty="0">
              <a:latin typeface="Gill Sans MT" panose="020B0502020104020203" pitchFamily="34" charset="0"/>
            </a:endParaRPr>
          </a:p>
          <a:p>
            <a:pPr eaLnBrk="1" latinLnBrk="1" hangingPunct="1"/>
            <a:endParaRPr lang="en-US" altLang="zh-CN" dirty="0">
              <a:latin typeface="Gill Sans MT" panose="020B0502020104020203" pitchFamily="34" charset="0"/>
            </a:endParaRPr>
          </a:p>
          <a:p>
            <a:pPr eaLnBrk="1" latinLnBrk="1" hangingPunct="1"/>
            <a:r>
              <a:rPr lang="zh-CN" altLang="en-US" dirty="0">
                <a:latin typeface="Gill Sans MT" panose="020B0502020104020203" pitchFamily="34" charset="0"/>
              </a:rPr>
              <a:t>图像被划分为多个 </a:t>
            </a:r>
            <a:r>
              <a:rPr lang="en-US" altLang="zh-CN" dirty="0">
                <a:latin typeface="Gill Sans MT" panose="020B0502020104020203" pitchFamily="34" charset="0"/>
              </a:rPr>
              <a:t>patch</a:t>
            </a:r>
            <a:r>
              <a:rPr lang="zh-CN" altLang="en-US" dirty="0">
                <a:latin typeface="Gill Sans MT" panose="020B0502020104020203" pitchFamily="34" charset="0"/>
              </a:rPr>
              <a:t> 后，将二维 </a:t>
            </a:r>
            <a:r>
              <a:rPr lang="en-US" altLang="zh-CN" dirty="0">
                <a:latin typeface="Gill Sans MT" panose="020B0502020104020203" pitchFamily="34" charset="0"/>
              </a:rPr>
              <a:t>patch</a:t>
            </a:r>
            <a:r>
              <a:rPr lang="zh-CN" altLang="en-US" dirty="0">
                <a:latin typeface="Gill Sans MT" panose="020B0502020104020203" pitchFamily="34" charset="0"/>
              </a:rPr>
              <a:t> 转换为一维向量作为 </a:t>
            </a:r>
            <a:r>
              <a:rPr lang="en-US" altLang="zh-CN" dirty="0">
                <a:latin typeface="Gill Sans MT" panose="020B0502020104020203" pitchFamily="34" charset="0"/>
              </a:rPr>
              <a:t>Transformer</a:t>
            </a:r>
            <a:r>
              <a:rPr lang="zh-CN" altLang="en-US" dirty="0">
                <a:latin typeface="Gill Sans MT" panose="020B0502020104020203" pitchFamily="34" charset="0"/>
              </a:rPr>
              <a:t> 的输入；</a:t>
            </a:r>
          </a:p>
        </p:txBody>
      </p:sp>
      <p:sp>
        <p:nvSpPr>
          <p:cNvPr id="7" name="椭圆 6">
            <a:extLst>
              <a:ext uri="{FF2B5EF4-FFF2-40B4-BE49-F238E27FC236}">
                <a16:creationId xmlns:a16="http://schemas.microsoft.com/office/drawing/2014/main" id="{26353347-E2E0-4D43-8838-E96E60C39C93}"/>
              </a:ext>
            </a:extLst>
          </p:cNvPr>
          <p:cNvSpPr/>
          <p:nvPr/>
        </p:nvSpPr>
        <p:spPr bwMode="auto">
          <a:xfrm>
            <a:off x="403693" y="679570"/>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fontAlgn="base" latinLnBrk="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pic>
        <p:nvPicPr>
          <p:cNvPr id="8" name="图片 7">
            <a:extLst>
              <a:ext uri="{FF2B5EF4-FFF2-40B4-BE49-F238E27FC236}">
                <a16:creationId xmlns:a16="http://schemas.microsoft.com/office/drawing/2014/main" id="{866AEFDD-81A5-CE4D-86FE-538BF4279901}"/>
              </a:ext>
            </a:extLst>
          </p:cNvPr>
          <p:cNvPicPr>
            <a:picLocks noChangeAspect="1"/>
          </p:cNvPicPr>
          <p:nvPr/>
        </p:nvPicPr>
        <p:blipFill rotWithShape="1">
          <a:blip r:embed="rId2"/>
          <a:srcRect t="7931" b="5580"/>
          <a:stretch/>
        </p:blipFill>
        <p:spPr>
          <a:xfrm>
            <a:off x="4370189" y="1367185"/>
            <a:ext cx="7416824" cy="4876009"/>
          </a:xfrm>
          <a:prstGeom prst="rect">
            <a:avLst/>
          </a:prstGeom>
        </p:spPr>
      </p:pic>
    </p:spTree>
    <p:extLst>
      <p:ext uri="{BB962C8B-B14F-4D97-AF65-F5344CB8AC3E}">
        <p14:creationId xmlns:p14="http://schemas.microsoft.com/office/powerpoint/2010/main" val="2734558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49D5985-7251-4941-862F-2C6526C85B05}"/>
              </a:ext>
            </a:extLst>
          </p:cNvPr>
          <p:cNvSpPr>
            <a:spLocks noGrp="1"/>
          </p:cNvSpPr>
          <p:nvPr>
            <p:ph type="title"/>
          </p:nvPr>
        </p:nvSpPr>
        <p:spPr>
          <a:xfrm>
            <a:off x="1201837" y="643534"/>
            <a:ext cx="10385271" cy="589190"/>
          </a:xfrm>
        </p:spPr>
        <p:txBody>
          <a:bodyPr/>
          <a:lstStyle/>
          <a:p>
            <a:r>
              <a:rPr lang="zh-CN" altLang="en-US" dirty="0"/>
              <a:t>网络结构：</a:t>
            </a:r>
            <a:r>
              <a:rPr lang="en-US" altLang="zh-CN" dirty="0"/>
              <a:t>Diffusion Transformer</a:t>
            </a:r>
            <a:r>
              <a:rPr lang="zh-CN" altLang="en-US" dirty="0"/>
              <a:t>，</a:t>
            </a:r>
            <a:r>
              <a:rPr lang="en-US" altLang="zh-CN" dirty="0"/>
              <a:t>DiT</a:t>
            </a:r>
            <a:endParaRPr lang="zh-CN" altLang="en-US" dirty="0"/>
          </a:p>
        </p:txBody>
      </p:sp>
      <p:sp>
        <p:nvSpPr>
          <p:cNvPr id="2" name="内容占位符 1">
            <a:extLst>
              <a:ext uri="{FF2B5EF4-FFF2-40B4-BE49-F238E27FC236}">
                <a16:creationId xmlns:a16="http://schemas.microsoft.com/office/drawing/2014/main" id="{04EFE2D4-501F-2D4C-AB87-0965FC410BF6}"/>
              </a:ext>
            </a:extLst>
          </p:cNvPr>
          <p:cNvSpPr>
            <a:spLocks noGrp="1"/>
          </p:cNvSpPr>
          <p:nvPr>
            <p:ph sz="half" idx="1"/>
          </p:nvPr>
        </p:nvSpPr>
        <p:spPr/>
        <p:txBody>
          <a:bodyPr/>
          <a:lstStyle/>
          <a:p>
            <a:r>
              <a:rPr lang="en-US" altLang="zh-CN" dirty="0">
                <a:latin typeface="Gill Sans MT" panose="020B0502020104020203" pitchFamily="34" charset="0"/>
              </a:rPr>
              <a:t>DiT</a:t>
            </a:r>
            <a:r>
              <a:rPr lang="zh-CN" altLang="en-US" dirty="0">
                <a:latin typeface="Gill Sans MT" panose="020B0502020104020203" pitchFamily="34" charset="0"/>
              </a:rPr>
              <a:t> 利用 </a:t>
            </a:r>
            <a:r>
              <a:rPr lang="en-US" altLang="zh-CN" dirty="0">
                <a:latin typeface="Gill Sans MT" panose="020B0502020104020203" pitchFamily="34" charset="0"/>
              </a:rPr>
              <a:t>transformer</a:t>
            </a:r>
            <a:r>
              <a:rPr lang="zh-CN" altLang="en-US" dirty="0">
                <a:latin typeface="Gill Sans MT" panose="020B0502020104020203" pitchFamily="34" charset="0"/>
              </a:rPr>
              <a:t> 结构探索新的扩散模型，成功用 </a:t>
            </a:r>
            <a:r>
              <a:rPr lang="en-US" altLang="zh-CN" dirty="0">
                <a:latin typeface="Gill Sans MT" panose="020B0502020104020203" pitchFamily="34" charset="0"/>
              </a:rPr>
              <a:t>transformer </a:t>
            </a:r>
            <a:r>
              <a:rPr lang="zh-CN" altLang="en-US" dirty="0">
                <a:latin typeface="Gill Sans MT" panose="020B0502020104020203" pitchFamily="34" charset="0"/>
              </a:rPr>
              <a:t>替换 </a:t>
            </a:r>
            <a:r>
              <a:rPr lang="en-US" altLang="zh-CN" dirty="0">
                <a:latin typeface="Gill Sans MT" panose="020B0502020104020203" pitchFamily="34" charset="0"/>
              </a:rPr>
              <a:t>U-Net </a:t>
            </a:r>
            <a:r>
              <a:rPr lang="zh-CN" altLang="en-US" dirty="0">
                <a:latin typeface="Gill Sans MT" panose="020B0502020104020203" pitchFamily="34" charset="0"/>
              </a:rPr>
              <a:t>主干；</a:t>
            </a:r>
          </a:p>
        </p:txBody>
      </p:sp>
      <p:sp>
        <p:nvSpPr>
          <p:cNvPr id="7" name="椭圆 6">
            <a:extLst>
              <a:ext uri="{FF2B5EF4-FFF2-40B4-BE49-F238E27FC236}">
                <a16:creationId xmlns:a16="http://schemas.microsoft.com/office/drawing/2014/main" id="{26353347-E2E0-4D43-8838-E96E60C39C93}"/>
              </a:ext>
            </a:extLst>
          </p:cNvPr>
          <p:cNvSpPr/>
          <p:nvPr/>
        </p:nvSpPr>
        <p:spPr bwMode="auto">
          <a:xfrm>
            <a:off x="403693" y="650129"/>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pic>
        <p:nvPicPr>
          <p:cNvPr id="6" name="图片 5">
            <a:extLst>
              <a:ext uri="{FF2B5EF4-FFF2-40B4-BE49-F238E27FC236}">
                <a16:creationId xmlns:a16="http://schemas.microsoft.com/office/drawing/2014/main" id="{D948E613-182F-394C-AE76-D814175600DC}"/>
              </a:ext>
            </a:extLst>
          </p:cNvPr>
          <p:cNvPicPr>
            <a:picLocks noChangeAspect="1"/>
          </p:cNvPicPr>
          <p:nvPr/>
        </p:nvPicPr>
        <p:blipFill>
          <a:blip r:embed="rId2"/>
          <a:stretch>
            <a:fillRect/>
          </a:stretch>
        </p:blipFill>
        <p:spPr>
          <a:xfrm>
            <a:off x="1410895" y="2204864"/>
            <a:ext cx="9414098" cy="3888432"/>
          </a:xfrm>
          <a:prstGeom prst="rect">
            <a:avLst/>
          </a:prstGeom>
        </p:spPr>
      </p:pic>
    </p:spTree>
    <p:extLst>
      <p:ext uri="{BB962C8B-B14F-4D97-AF65-F5344CB8AC3E}">
        <p14:creationId xmlns:p14="http://schemas.microsoft.com/office/powerpoint/2010/main" val="3009852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2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SORA</a:t>
            </a:r>
            <a:r>
              <a:rPr lang="zh-CN" altLang="en-US" sz="32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sz="32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sz="3200"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052736"/>
            <a:ext cx="10738320"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200000"/>
              </a:lnSpc>
              <a:spcAft>
                <a:spcPts val="0"/>
              </a:spcAft>
              <a:buFont typeface="+mj-lt"/>
              <a:buAutoNum type="arabicPeriod"/>
            </a:pPr>
            <a:r>
              <a:rPr lang="zh-CN" altLang="en-US" sz="2400" b="1" dirty="0">
                <a:solidFill>
                  <a:srgbClr val="374154"/>
                </a:solidFill>
                <a:latin typeface="Gill Sans MT" panose="020B0502020104020203" pitchFamily="34" charset="0"/>
              </a:rPr>
              <a:t>官网解读：</a:t>
            </a:r>
            <a:r>
              <a:rPr lang="en-US" altLang="zh-CN" sz="2400" dirty="0">
                <a:solidFill>
                  <a:srgbClr val="374154"/>
                </a:solidFill>
                <a:latin typeface="Gill Sans MT" panose="020B0502020104020203" pitchFamily="34" charset="0"/>
              </a:rPr>
              <a:t>SORA</a:t>
            </a:r>
            <a:r>
              <a:rPr lang="zh-CN" altLang="en-US" sz="2400" dirty="0">
                <a:solidFill>
                  <a:srgbClr val="374154"/>
                </a:solidFill>
                <a:latin typeface="Gill Sans MT" panose="020B0502020104020203" pitchFamily="34" charset="0"/>
              </a:rPr>
              <a:t> 效果预览 </a:t>
            </a:r>
            <a:r>
              <a:rPr lang="en-US" altLang="zh-CN" sz="2400" dirty="0">
                <a:solidFill>
                  <a:srgbClr val="374154"/>
                </a:solidFill>
                <a:latin typeface="Gill Sans MT" panose="020B0502020104020203" pitchFamily="34" charset="0"/>
              </a:rPr>
              <a:t>&amp;</a:t>
            </a:r>
            <a:r>
              <a:rPr lang="zh-CN" altLang="en-US" sz="2400" dirty="0">
                <a:solidFill>
                  <a:srgbClr val="374154"/>
                </a:solidFill>
                <a:latin typeface="Gill Sans MT" panose="020B0502020104020203" pitchFamily="34" charset="0"/>
              </a:rPr>
              <a:t> 技术报告解读</a:t>
            </a:r>
            <a:endParaRPr lang="en-US" altLang="zh-CN" sz="2400" dirty="0">
              <a:solidFill>
                <a:srgbClr val="374154"/>
              </a:solidFill>
              <a:latin typeface="Gill Sans MT" panose="020B0502020104020203" pitchFamily="34" charset="0"/>
            </a:endParaRPr>
          </a:p>
          <a:p>
            <a:pPr marL="457200" indent="-457200">
              <a:lnSpc>
                <a:spcPct val="200000"/>
              </a:lnSpc>
              <a:spcAft>
                <a:spcPts val="0"/>
              </a:spcAft>
              <a:buFont typeface="+mj-lt"/>
              <a:buAutoNum type="arabicPeriod"/>
            </a:pPr>
            <a:r>
              <a:rPr lang="zh-CN" altLang="en-US" sz="2400" b="1" dirty="0">
                <a:solidFill>
                  <a:srgbClr val="374154"/>
                </a:solidFill>
                <a:latin typeface="Gill Sans MT" panose="020B0502020104020203" pitchFamily="34" charset="0"/>
              </a:rPr>
              <a:t>技术架构：</a:t>
            </a:r>
            <a:r>
              <a:rPr lang="en-US" altLang="zh-CN" sz="2400" b="1"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SORA</a:t>
            </a:r>
            <a:r>
              <a:rPr lang="zh-CN" altLang="en-US" sz="2400" dirty="0">
                <a:solidFill>
                  <a:srgbClr val="374154"/>
                </a:solidFill>
                <a:latin typeface="Gill Sans MT" panose="020B0502020104020203" pitchFamily="34" charset="0"/>
              </a:rPr>
              <a:t> 关键技术方向 </a:t>
            </a:r>
            <a:r>
              <a:rPr lang="en-US" altLang="zh-CN" sz="2400" dirty="0">
                <a:solidFill>
                  <a:srgbClr val="374154"/>
                </a:solidFill>
                <a:latin typeface="Gill Sans MT" panose="020B0502020104020203" pitchFamily="34" charset="0"/>
              </a:rPr>
              <a:t>&amp;</a:t>
            </a:r>
            <a:r>
              <a:rPr lang="zh-CN" altLang="en-US" sz="2400" dirty="0">
                <a:solidFill>
                  <a:srgbClr val="374154"/>
                </a:solidFill>
                <a:latin typeface="Gill Sans MT" panose="020B0502020104020203" pitchFamily="34" charset="0"/>
              </a:rPr>
              <a:t> 训练流程</a:t>
            </a:r>
            <a:endParaRPr lang="en-US" altLang="zh-CN" sz="2400" dirty="0">
              <a:solidFill>
                <a:srgbClr val="374154"/>
              </a:solidFill>
              <a:latin typeface="Gill Sans MT" panose="020B0502020104020203" pitchFamily="34" charset="0"/>
            </a:endParaRPr>
          </a:p>
          <a:p>
            <a:pPr marL="457200" indent="-457200">
              <a:lnSpc>
                <a:spcPct val="200000"/>
              </a:lnSpc>
              <a:spcAft>
                <a:spcPts val="0"/>
              </a:spcAft>
              <a:buFont typeface="+mj-lt"/>
              <a:buAutoNum type="arabicPeriod"/>
            </a:pPr>
            <a:r>
              <a:rPr lang="zh-CN" altLang="en-US" sz="2400" b="1" dirty="0">
                <a:solidFill>
                  <a:srgbClr val="374154"/>
                </a:solidFill>
                <a:latin typeface="Gill Sans MT" panose="020B0502020104020203" pitchFamily="34" charset="0"/>
              </a:rPr>
              <a:t>一些思考：</a:t>
            </a:r>
            <a:r>
              <a:rPr lang="zh-CN" altLang="en-US" sz="2400" dirty="0">
                <a:solidFill>
                  <a:srgbClr val="374154"/>
                </a:solidFill>
                <a:latin typeface="Gill Sans MT" panose="020B0502020104020203" pitchFamily="34" charset="0"/>
              </a:rPr>
              <a:t>算力规模增长 </a:t>
            </a:r>
            <a:r>
              <a:rPr lang="en-US" altLang="zh-CN" sz="2400" dirty="0">
                <a:solidFill>
                  <a:srgbClr val="374154"/>
                </a:solidFill>
                <a:latin typeface="Gill Sans MT" panose="020B0502020104020203" pitchFamily="34" charset="0"/>
              </a:rPr>
              <a:t>&amp;</a:t>
            </a:r>
            <a:r>
              <a:rPr lang="zh-CN" altLang="en-US" sz="2400" dirty="0">
                <a:solidFill>
                  <a:srgbClr val="374154"/>
                </a:solidFill>
                <a:latin typeface="Gill Sans MT" panose="020B0502020104020203" pitchFamily="34" charset="0"/>
              </a:rPr>
              <a:t> 市场预测</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894039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AFBD44A-7251-7044-A8D7-7C0BF663633C}"/>
              </a:ext>
            </a:extLst>
          </p:cNvPr>
          <p:cNvSpPr>
            <a:spLocks noGrp="1"/>
          </p:cNvSpPr>
          <p:nvPr>
            <p:ph sz="half" idx="1"/>
          </p:nvPr>
        </p:nvSpPr>
        <p:spPr>
          <a:xfrm>
            <a:off x="623636" y="1484784"/>
            <a:ext cx="4682658" cy="4752528"/>
          </a:xfrm>
          <a:ln w="57150">
            <a:solidFill>
              <a:schemeClr val="bg1">
                <a:lumMod val="95000"/>
              </a:schemeClr>
            </a:solidFill>
          </a:ln>
        </p:spPr>
        <p:txBody>
          <a:bodyPr anchor="ctr"/>
          <a:lstStyle/>
          <a:p>
            <a:r>
              <a:rPr kumimoji="1" lang="en-US" altLang="zh-CN" dirty="0">
                <a:latin typeface="Gill Sans MT" panose="020B0502020104020203" pitchFamily="34" charset="0"/>
              </a:rPr>
              <a:t>DiT </a:t>
            </a:r>
            <a:r>
              <a:rPr kumimoji="1" lang="zh-CN" altLang="en-US" dirty="0">
                <a:latin typeface="Gill Sans MT" panose="020B0502020104020203" pitchFamily="34" charset="0"/>
              </a:rPr>
              <a:t>首先将将每个 </a:t>
            </a:r>
            <a:r>
              <a:rPr kumimoji="1" lang="en-US" altLang="zh-CN" dirty="0">
                <a:latin typeface="Gill Sans MT" panose="020B0502020104020203" pitchFamily="34" charset="0"/>
              </a:rPr>
              <a:t>patch </a:t>
            </a:r>
            <a:r>
              <a:rPr kumimoji="1" lang="zh-CN" altLang="en-US" dirty="0">
                <a:latin typeface="Gill Sans MT" panose="020B0502020104020203" pitchFamily="34" charset="0"/>
              </a:rPr>
              <a:t>空间表示 </a:t>
            </a:r>
            <a:r>
              <a:rPr kumimoji="1" lang="en-US" altLang="zh-CN" dirty="0">
                <a:latin typeface="Gill Sans MT" panose="020B0502020104020203" pitchFamily="34" charset="0"/>
              </a:rPr>
              <a:t>Latent</a:t>
            </a:r>
            <a:r>
              <a:rPr kumimoji="1" lang="zh-CN" altLang="en-US" dirty="0">
                <a:latin typeface="Gill Sans MT" panose="020B0502020104020203" pitchFamily="34" charset="0"/>
              </a:rPr>
              <a:t> 输入到第一层网络，以此将空间输入转换为 </a:t>
            </a:r>
            <a:r>
              <a:rPr kumimoji="1" lang="en-US" altLang="zh-CN" dirty="0">
                <a:latin typeface="Gill Sans MT" panose="020B0502020104020203" pitchFamily="34" charset="0"/>
              </a:rPr>
              <a:t>tokens </a:t>
            </a:r>
            <a:r>
              <a:rPr kumimoji="1" lang="zh-CN" altLang="en-US" dirty="0">
                <a:latin typeface="Gill Sans MT" panose="020B0502020104020203" pitchFamily="34" charset="0"/>
              </a:rPr>
              <a:t>序列。</a:t>
            </a:r>
            <a:endParaRPr kumimoji="1" lang="en-US" altLang="zh-CN" dirty="0">
              <a:latin typeface="Gill Sans MT" panose="020B0502020104020203" pitchFamily="34" charset="0"/>
            </a:endParaRPr>
          </a:p>
          <a:p>
            <a:endParaRPr kumimoji="1" lang="en-US" altLang="zh-CN" dirty="0">
              <a:latin typeface="Gill Sans MT" panose="020B0502020104020203" pitchFamily="34" charset="0"/>
            </a:endParaRPr>
          </a:p>
          <a:p>
            <a:r>
              <a:rPr kumimoji="1" lang="zh-CN" altLang="en-US" dirty="0">
                <a:latin typeface="Gill Sans MT" panose="020B0502020104020203" pitchFamily="34" charset="0"/>
              </a:rPr>
              <a:t>将标准基于 </a:t>
            </a:r>
            <a:r>
              <a:rPr kumimoji="1" lang="en-US" altLang="zh-CN" dirty="0">
                <a:latin typeface="Gill Sans MT" panose="020B0502020104020203" pitchFamily="34" charset="0"/>
              </a:rPr>
              <a:t>ViT </a:t>
            </a:r>
            <a:r>
              <a:rPr kumimoji="1" lang="zh-CN" altLang="en-US" dirty="0">
                <a:latin typeface="Gill Sans MT" panose="020B0502020104020203" pitchFamily="34" charset="0"/>
              </a:rPr>
              <a:t>的 </a:t>
            </a:r>
            <a:r>
              <a:rPr kumimoji="1" lang="en-US" altLang="zh-CN" dirty="0">
                <a:latin typeface="Gill Sans MT" panose="020B0502020104020203" pitchFamily="34" charset="0"/>
              </a:rPr>
              <a:t>Patch</a:t>
            </a:r>
            <a:r>
              <a:rPr kumimoji="1" lang="zh-CN" altLang="en-US" dirty="0">
                <a:latin typeface="Gill Sans MT" panose="020B0502020104020203" pitchFamily="34" charset="0"/>
              </a:rPr>
              <a:t> 和 </a:t>
            </a:r>
            <a:r>
              <a:rPr kumimoji="1" lang="en-US" altLang="zh-CN" dirty="0">
                <a:latin typeface="Gill Sans MT" panose="020B0502020104020203" pitchFamily="34" charset="0"/>
              </a:rPr>
              <a:t>Position</a:t>
            </a:r>
            <a:r>
              <a:rPr kumimoji="1" lang="zh-CN" altLang="en-US" dirty="0">
                <a:latin typeface="Gill Sans MT" panose="020B0502020104020203" pitchFamily="34" charset="0"/>
              </a:rPr>
              <a:t> </a:t>
            </a:r>
            <a:r>
              <a:rPr kumimoji="1" lang="en-US" altLang="zh-CN" dirty="0">
                <a:latin typeface="Gill Sans MT" panose="020B0502020104020203" pitchFamily="34" charset="0"/>
              </a:rPr>
              <a:t>Embedding</a:t>
            </a:r>
            <a:r>
              <a:rPr kumimoji="1" lang="zh-CN" altLang="en-US" dirty="0">
                <a:latin typeface="Gill Sans MT" panose="020B0502020104020203" pitchFamily="34" charset="0"/>
              </a:rPr>
              <a:t> 应用于所有输入 </a:t>
            </a:r>
            <a:r>
              <a:rPr kumimoji="1" lang="en-US" altLang="zh-CN" dirty="0">
                <a:latin typeface="Gill Sans MT" panose="020B0502020104020203" pitchFamily="34" charset="0"/>
              </a:rPr>
              <a:t>token</a:t>
            </a:r>
            <a:r>
              <a:rPr kumimoji="1" lang="zh-CN" altLang="en-US" dirty="0">
                <a:latin typeface="Gill Sans MT" panose="020B0502020104020203" pitchFamily="34" charset="0"/>
              </a:rPr>
              <a:t>，最后将输入 </a:t>
            </a:r>
            <a:r>
              <a:rPr kumimoji="1" lang="en-US" altLang="zh-CN" dirty="0">
                <a:latin typeface="Gill Sans MT" panose="020B0502020104020203" pitchFamily="34" charset="0"/>
              </a:rPr>
              <a:t>token </a:t>
            </a:r>
            <a:r>
              <a:rPr kumimoji="1" lang="zh-CN" altLang="en-US" dirty="0">
                <a:latin typeface="Gill Sans MT" panose="020B0502020104020203" pitchFamily="34" charset="0"/>
              </a:rPr>
              <a:t>由 </a:t>
            </a:r>
            <a:r>
              <a:rPr kumimoji="1" lang="en-US" altLang="zh-CN" dirty="0">
                <a:latin typeface="Gill Sans MT" panose="020B0502020104020203" pitchFamily="34" charset="0"/>
              </a:rPr>
              <a:t>Transformer </a:t>
            </a:r>
            <a:r>
              <a:rPr kumimoji="1" lang="zh-CN" altLang="en-US" dirty="0">
                <a:latin typeface="Gill Sans MT" panose="020B0502020104020203" pitchFamily="34" charset="0"/>
              </a:rPr>
              <a:t>处理。</a:t>
            </a:r>
            <a:endParaRPr kumimoji="1" lang="en-US" altLang="zh-CN" dirty="0">
              <a:latin typeface="Gill Sans MT" panose="020B0502020104020203" pitchFamily="34" charset="0"/>
            </a:endParaRPr>
          </a:p>
          <a:p>
            <a:endParaRPr kumimoji="1" lang="en-US" altLang="zh-CN" dirty="0">
              <a:latin typeface="Gill Sans MT" panose="020B0502020104020203" pitchFamily="34" charset="0"/>
            </a:endParaRPr>
          </a:p>
          <a:p>
            <a:r>
              <a:rPr kumimoji="1" lang="en-US" altLang="zh-CN" dirty="0">
                <a:latin typeface="Gill Sans MT" panose="020B0502020104020203" pitchFamily="34" charset="0"/>
              </a:rPr>
              <a:t>DiT</a:t>
            </a:r>
            <a:r>
              <a:rPr kumimoji="1" lang="zh-CN" altLang="en-US" dirty="0">
                <a:latin typeface="Gill Sans MT" panose="020B0502020104020203" pitchFamily="34" charset="0"/>
              </a:rPr>
              <a:t> 还会处理额外信息，</a:t>
            </a:r>
            <a:r>
              <a:rPr kumimoji="1" lang="en-US" altLang="zh-CN" dirty="0">
                <a:latin typeface="Gill Sans MT" panose="020B0502020104020203" pitchFamily="34" charset="0"/>
              </a:rPr>
              <a:t>e.g.</a:t>
            </a:r>
            <a:r>
              <a:rPr kumimoji="1" lang="zh-CN" altLang="en-US" dirty="0">
                <a:latin typeface="Gill Sans MT" panose="020B0502020104020203" pitchFamily="34" charset="0"/>
              </a:rPr>
              <a:t> 时间步长、类别标签、文本语义等。</a:t>
            </a:r>
          </a:p>
        </p:txBody>
      </p:sp>
      <p:pic>
        <p:nvPicPr>
          <p:cNvPr id="6" name="图片 5">
            <a:extLst>
              <a:ext uri="{FF2B5EF4-FFF2-40B4-BE49-F238E27FC236}">
                <a16:creationId xmlns:a16="http://schemas.microsoft.com/office/drawing/2014/main" id="{4615F3A1-75A9-944B-963C-B0F5ADE95F16}"/>
              </a:ext>
            </a:extLst>
          </p:cNvPr>
          <p:cNvPicPr>
            <a:picLocks noChangeAspect="1"/>
          </p:cNvPicPr>
          <p:nvPr/>
        </p:nvPicPr>
        <p:blipFill rotWithShape="1">
          <a:blip r:embed="rId2"/>
          <a:srcRect r="48867"/>
          <a:stretch/>
        </p:blipFill>
        <p:spPr>
          <a:xfrm>
            <a:off x="5802291" y="1484784"/>
            <a:ext cx="5770837" cy="4661583"/>
          </a:xfrm>
          <a:prstGeom prst="rect">
            <a:avLst/>
          </a:prstGeom>
        </p:spPr>
      </p:pic>
      <p:sp>
        <p:nvSpPr>
          <p:cNvPr id="7" name="标题 4">
            <a:extLst>
              <a:ext uri="{FF2B5EF4-FFF2-40B4-BE49-F238E27FC236}">
                <a16:creationId xmlns:a16="http://schemas.microsoft.com/office/drawing/2014/main" id="{C2ABD6BC-4862-984D-976E-AEDD366E5062}"/>
              </a:ext>
            </a:extLst>
          </p:cNvPr>
          <p:cNvSpPr>
            <a:spLocks noGrp="1"/>
          </p:cNvSpPr>
          <p:nvPr>
            <p:ph type="title"/>
          </p:nvPr>
        </p:nvSpPr>
        <p:spPr>
          <a:xfrm>
            <a:off x="1201837" y="643534"/>
            <a:ext cx="10385271" cy="589190"/>
          </a:xfrm>
        </p:spPr>
        <p:txBody>
          <a:bodyPr/>
          <a:lstStyle/>
          <a:p>
            <a:r>
              <a:rPr lang="zh-CN" altLang="en-US" dirty="0"/>
              <a:t>网络结构：</a:t>
            </a:r>
            <a:r>
              <a:rPr lang="en-US" altLang="zh-CN" dirty="0"/>
              <a:t>Diffusion Transformer</a:t>
            </a:r>
            <a:r>
              <a:rPr lang="zh-CN" altLang="en-US" dirty="0"/>
              <a:t>，</a:t>
            </a:r>
            <a:r>
              <a:rPr lang="en-US" altLang="zh-CN" dirty="0"/>
              <a:t>DiT</a:t>
            </a:r>
            <a:endParaRPr lang="zh-CN" altLang="en-US" dirty="0"/>
          </a:p>
        </p:txBody>
      </p:sp>
      <p:sp>
        <p:nvSpPr>
          <p:cNvPr id="8" name="椭圆 7">
            <a:extLst>
              <a:ext uri="{FF2B5EF4-FFF2-40B4-BE49-F238E27FC236}">
                <a16:creationId xmlns:a16="http://schemas.microsoft.com/office/drawing/2014/main" id="{DDD8DC70-EF86-3946-9E03-0FA5F2A9EE85}"/>
              </a:ext>
            </a:extLst>
          </p:cNvPr>
          <p:cNvSpPr/>
          <p:nvPr/>
        </p:nvSpPr>
        <p:spPr bwMode="auto">
          <a:xfrm>
            <a:off x="403693" y="650129"/>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1230762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998A961-40E6-3C41-BC84-C5245D00A9F9}"/>
              </a:ext>
            </a:extLst>
          </p:cNvPr>
          <p:cNvSpPr>
            <a:spLocks noGrp="1"/>
          </p:cNvSpPr>
          <p:nvPr>
            <p:ph type="title"/>
          </p:nvPr>
        </p:nvSpPr>
        <p:spPr>
          <a:xfrm>
            <a:off x="1201837" y="620688"/>
            <a:ext cx="10385271" cy="589190"/>
          </a:xfrm>
        </p:spPr>
        <p:txBody>
          <a:bodyPr/>
          <a:lstStyle/>
          <a:p>
            <a:r>
              <a:rPr lang="zh-CN" altLang="en-US" dirty="0"/>
              <a:t>网络结构：</a:t>
            </a:r>
            <a:r>
              <a:rPr lang="en-US" altLang="zh-CN" dirty="0"/>
              <a:t> DALLE 2</a:t>
            </a:r>
            <a:endParaRPr lang="zh-CN" altLang="en-US" dirty="0"/>
          </a:p>
        </p:txBody>
      </p:sp>
      <p:sp>
        <p:nvSpPr>
          <p:cNvPr id="9" name="内容占位符 8">
            <a:extLst>
              <a:ext uri="{FF2B5EF4-FFF2-40B4-BE49-F238E27FC236}">
                <a16:creationId xmlns:a16="http://schemas.microsoft.com/office/drawing/2014/main" id="{3B8FFCA0-575D-964D-BBA8-2A0AB7B581F6}"/>
              </a:ext>
            </a:extLst>
          </p:cNvPr>
          <p:cNvSpPr>
            <a:spLocks noGrp="1"/>
          </p:cNvSpPr>
          <p:nvPr>
            <p:ph sz="half" idx="1"/>
          </p:nvPr>
        </p:nvSpPr>
        <p:spPr/>
        <p:txBody>
          <a:bodyPr/>
          <a:lstStyle/>
          <a:p>
            <a:pPr marL="457200" indent="-457200">
              <a:buFont typeface="+mj-lt"/>
              <a:buAutoNum type="arabicPeriod"/>
            </a:pPr>
            <a:r>
              <a:rPr lang="zh-CN" altLang="en-US" dirty="0"/>
              <a:t>将文本提示输入文本编码器，该训练过的编码器便将文本提示映射到表示空间；</a:t>
            </a:r>
          </a:p>
          <a:p>
            <a:pPr marL="457200" indent="-457200">
              <a:buFont typeface="+mj-lt"/>
              <a:buAutoNum type="arabicPeriod"/>
            </a:pPr>
            <a:r>
              <a:rPr lang="zh-CN" altLang="en-US" dirty="0"/>
              <a:t>先验模型将文本编码映射到图像编码，图像编码捕获文本编码中的语义信息；</a:t>
            </a:r>
          </a:p>
          <a:p>
            <a:pPr marL="457200" indent="-457200">
              <a:buFont typeface="+mj-lt"/>
              <a:buAutoNum type="arabicPeriod"/>
            </a:pPr>
            <a:r>
              <a:rPr lang="zh-CN" altLang="en-US" dirty="0"/>
              <a:t>图像解码模型随机生成一幅从视觉上表现该语义信息的图像；</a:t>
            </a:r>
          </a:p>
        </p:txBody>
      </p:sp>
      <p:pic>
        <p:nvPicPr>
          <p:cNvPr id="5" name="图片 4">
            <a:extLst>
              <a:ext uri="{FF2B5EF4-FFF2-40B4-BE49-F238E27FC236}">
                <a16:creationId xmlns:a16="http://schemas.microsoft.com/office/drawing/2014/main" id="{B0F49329-CA31-224A-9B6D-AE1996301F19}"/>
              </a:ext>
            </a:extLst>
          </p:cNvPr>
          <p:cNvPicPr>
            <a:picLocks noChangeAspect="1"/>
          </p:cNvPicPr>
          <p:nvPr/>
        </p:nvPicPr>
        <p:blipFill>
          <a:blip r:embed="rId2"/>
          <a:stretch>
            <a:fillRect/>
          </a:stretch>
        </p:blipFill>
        <p:spPr>
          <a:xfrm>
            <a:off x="1849909" y="2800675"/>
            <a:ext cx="8242127" cy="3592350"/>
          </a:xfrm>
          <a:prstGeom prst="rect">
            <a:avLst/>
          </a:prstGeom>
        </p:spPr>
      </p:pic>
      <p:sp>
        <p:nvSpPr>
          <p:cNvPr id="8" name="椭圆 7">
            <a:extLst>
              <a:ext uri="{FF2B5EF4-FFF2-40B4-BE49-F238E27FC236}">
                <a16:creationId xmlns:a16="http://schemas.microsoft.com/office/drawing/2014/main" id="{64AA7CA1-7222-394D-B3AA-DA1D39DD66C7}"/>
              </a:ext>
            </a:extLst>
          </p:cNvPr>
          <p:cNvSpPr/>
          <p:nvPr/>
        </p:nvSpPr>
        <p:spPr bwMode="auto">
          <a:xfrm>
            <a:off x="403693" y="620752"/>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36903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998A961-40E6-3C41-BC84-C5245D00A9F9}"/>
              </a:ext>
            </a:extLst>
          </p:cNvPr>
          <p:cNvSpPr>
            <a:spLocks noGrp="1"/>
          </p:cNvSpPr>
          <p:nvPr>
            <p:ph type="title"/>
          </p:nvPr>
        </p:nvSpPr>
        <p:spPr>
          <a:xfrm>
            <a:off x="1129829" y="620688"/>
            <a:ext cx="10457279" cy="589190"/>
          </a:xfrm>
        </p:spPr>
        <p:txBody>
          <a:bodyPr/>
          <a:lstStyle/>
          <a:p>
            <a:r>
              <a:rPr lang="zh-CN" altLang="en-US" dirty="0"/>
              <a:t>网络结构：</a:t>
            </a:r>
            <a:r>
              <a:rPr lang="en-US" altLang="zh-CN" dirty="0"/>
              <a:t> CLIP</a:t>
            </a:r>
            <a:endParaRPr lang="zh-CN" altLang="en-US" dirty="0"/>
          </a:p>
        </p:txBody>
      </p:sp>
      <p:sp>
        <p:nvSpPr>
          <p:cNvPr id="2" name="内容占位符 1">
            <a:extLst>
              <a:ext uri="{FF2B5EF4-FFF2-40B4-BE49-F238E27FC236}">
                <a16:creationId xmlns:a16="http://schemas.microsoft.com/office/drawing/2014/main" id="{B3AB25F6-EF18-8447-81FE-750614B8E9DC}"/>
              </a:ext>
            </a:extLst>
          </p:cNvPr>
          <p:cNvSpPr>
            <a:spLocks noGrp="1"/>
          </p:cNvSpPr>
          <p:nvPr>
            <p:ph sz="half" idx="1"/>
          </p:nvPr>
        </p:nvSpPr>
        <p:spPr/>
        <p:txBody>
          <a:bodyPr/>
          <a:lstStyle/>
          <a:p>
            <a:pPr eaLnBrk="1" latinLnBrk="1" hangingPunct="1"/>
            <a:r>
              <a:rPr lang="en-US" altLang="zh-CN" dirty="0">
                <a:latin typeface="Gill Sans MT" panose="020B0502020104020203" pitchFamily="34" charset="0"/>
              </a:rPr>
              <a:t>DALL-E 2</a:t>
            </a:r>
            <a:r>
              <a:rPr lang="zh-CN" altLang="en-US" dirty="0">
                <a:latin typeface="Gill Sans MT" panose="020B0502020104020203" pitchFamily="34" charset="0"/>
              </a:rPr>
              <a:t> 中文本语义和与其相对的视觉图片之间的联系，由 </a:t>
            </a:r>
            <a:r>
              <a:rPr lang="en-US" altLang="zh-CN" dirty="0">
                <a:latin typeface="Gill Sans MT" panose="020B0502020104020203" pitchFamily="34" charset="0"/>
              </a:rPr>
              <a:t>OpenAI</a:t>
            </a:r>
            <a:r>
              <a:rPr lang="zh-CN" altLang="en-US" dirty="0">
                <a:latin typeface="Gill Sans MT" panose="020B0502020104020203" pitchFamily="34" charset="0"/>
              </a:rPr>
              <a:t> 模型 </a:t>
            </a:r>
            <a:r>
              <a:rPr lang="en-US" altLang="zh-CN" dirty="0">
                <a:latin typeface="Gill Sans MT" panose="020B0502020104020203" pitchFamily="34" charset="0"/>
              </a:rPr>
              <a:t>CLIP</a:t>
            </a:r>
            <a:r>
              <a:rPr lang="zh-CN" altLang="en-US" dirty="0">
                <a:latin typeface="Gill Sans MT" panose="020B0502020104020203" pitchFamily="34" charset="0"/>
              </a:rPr>
              <a:t>（</a:t>
            </a:r>
            <a:r>
              <a:rPr lang="en-US" altLang="zh-CN" b="1" dirty="0">
                <a:latin typeface="Gill Sans MT" panose="020B0502020104020203" pitchFamily="34" charset="0"/>
              </a:rPr>
              <a:t>C</a:t>
            </a:r>
            <a:r>
              <a:rPr lang="en-US" altLang="zh-CN" dirty="0">
                <a:latin typeface="Gill Sans MT" panose="020B0502020104020203" pitchFamily="34" charset="0"/>
              </a:rPr>
              <a:t>ontrastive </a:t>
            </a:r>
            <a:r>
              <a:rPr lang="en-US" altLang="zh-CN" b="1" dirty="0">
                <a:latin typeface="Gill Sans MT" panose="020B0502020104020203" pitchFamily="34" charset="0"/>
              </a:rPr>
              <a:t>L</a:t>
            </a:r>
            <a:r>
              <a:rPr lang="en-US" altLang="zh-CN" dirty="0">
                <a:latin typeface="Gill Sans MT" panose="020B0502020104020203" pitchFamily="34" charset="0"/>
              </a:rPr>
              <a:t>anguage-</a:t>
            </a:r>
            <a:r>
              <a:rPr lang="en-US" altLang="zh-CN" b="1" dirty="0">
                <a:latin typeface="Gill Sans MT" panose="020B0502020104020203" pitchFamily="34" charset="0"/>
              </a:rPr>
              <a:t>I</a:t>
            </a:r>
            <a:r>
              <a:rPr lang="en-US" altLang="zh-CN" dirty="0">
                <a:latin typeface="Gill Sans MT" panose="020B0502020104020203" pitchFamily="34" charset="0"/>
              </a:rPr>
              <a:t>mage </a:t>
            </a:r>
            <a:r>
              <a:rPr lang="en-US" altLang="zh-CN" b="1" dirty="0">
                <a:latin typeface="Gill Sans MT" panose="020B0502020104020203" pitchFamily="34" charset="0"/>
              </a:rPr>
              <a:t>P</a:t>
            </a:r>
            <a:r>
              <a:rPr lang="en-US" altLang="zh-CN" dirty="0">
                <a:latin typeface="Gill Sans MT" panose="020B0502020104020203" pitchFamily="34" charset="0"/>
              </a:rPr>
              <a:t>re-training</a:t>
            </a:r>
            <a:r>
              <a:rPr lang="zh-CN" altLang="en-US" dirty="0">
                <a:latin typeface="Gill Sans MT" panose="020B0502020104020203" pitchFamily="34" charset="0"/>
              </a:rPr>
              <a:t>）学习得到。</a:t>
            </a:r>
          </a:p>
        </p:txBody>
      </p:sp>
      <p:sp>
        <p:nvSpPr>
          <p:cNvPr id="8" name="椭圆 7">
            <a:extLst>
              <a:ext uri="{FF2B5EF4-FFF2-40B4-BE49-F238E27FC236}">
                <a16:creationId xmlns:a16="http://schemas.microsoft.com/office/drawing/2014/main" id="{64AA7CA1-7222-394D-B3AA-DA1D39DD66C7}"/>
              </a:ext>
            </a:extLst>
          </p:cNvPr>
          <p:cNvSpPr/>
          <p:nvPr/>
        </p:nvSpPr>
        <p:spPr bwMode="auto">
          <a:xfrm>
            <a:off x="403693" y="620752"/>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pic>
        <p:nvPicPr>
          <p:cNvPr id="3" name="图片 2">
            <a:extLst>
              <a:ext uri="{FF2B5EF4-FFF2-40B4-BE49-F238E27FC236}">
                <a16:creationId xmlns:a16="http://schemas.microsoft.com/office/drawing/2014/main" id="{F03D9776-A9BD-9D41-8D3A-A63FB4B110EA}"/>
              </a:ext>
            </a:extLst>
          </p:cNvPr>
          <p:cNvPicPr>
            <a:picLocks noChangeAspect="1"/>
          </p:cNvPicPr>
          <p:nvPr/>
        </p:nvPicPr>
        <p:blipFill rotWithShape="1">
          <a:blip r:embed="rId2"/>
          <a:srcRect b="23220"/>
          <a:stretch/>
        </p:blipFill>
        <p:spPr>
          <a:xfrm>
            <a:off x="1245880" y="2467051"/>
            <a:ext cx="10225175" cy="3768436"/>
          </a:xfrm>
          <a:prstGeom prst="rect">
            <a:avLst/>
          </a:prstGeom>
        </p:spPr>
      </p:pic>
    </p:spTree>
    <p:extLst>
      <p:ext uri="{BB962C8B-B14F-4D97-AF65-F5344CB8AC3E}">
        <p14:creationId xmlns:p14="http://schemas.microsoft.com/office/powerpoint/2010/main" val="477677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DC150C0-5BE8-AB48-BB83-9E7A5A0A7EB2}"/>
              </a:ext>
            </a:extLst>
          </p:cNvPr>
          <p:cNvSpPr>
            <a:spLocks noGrp="1"/>
          </p:cNvSpPr>
          <p:nvPr>
            <p:ph type="title"/>
          </p:nvPr>
        </p:nvSpPr>
        <p:spPr>
          <a:xfrm>
            <a:off x="1057821" y="620688"/>
            <a:ext cx="10529287" cy="589190"/>
          </a:xfrm>
        </p:spPr>
        <p:txBody>
          <a:bodyPr/>
          <a:lstStyle/>
          <a:p>
            <a:r>
              <a:rPr lang="zh-CN" altLang="en-US" dirty="0"/>
              <a:t>网络结构：</a:t>
            </a:r>
            <a:r>
              <a:rPr lang="en-US" altLang="zh-CN" dirty="0"/>
              <a:t> CLIP</a:t>
            </a:r>
            <a:endParaRPr lang="zh-CN" altLang="en-US" dirty="0"/>
          </a:p>
        </p:txBody>
      </p:sp>
      <p:sp>
        <p:nvSpPr>
          <p:cNvPr id="6" name="内容占位符 5">
            <a:extLst>
              <a:ext uri="{FF2B5EF4-FFF2-40B4-BE49-F238E27FC236}">
                <a16:creationId xmlns:a16="http://schemas.microsoft.com/office/drawing/2014/main" id="{93794098-438E-184D-8BCF-420C0598AB61}"/>
              </a:ext>
            </a:extLst>
          </p:cNvPr>
          <p:cNvSpPr>
            <a:spLocks noGrp="1"/>
          </p:cNvSpPr>
          <p:nvPr>
            <p:ph sz="half" idx="1"/>
          </p:nvPr>
        </p:nvSpPr>
        <p:spPr/>
        <p:txBody>
          <a:bodyPr/>
          <a:lstStyle/>
          <a:p>
            <a:r>
              <a:rPr lang="en-US" altLang="zh-CN" dirty="0">
                <a:latin typeface="Gill Sans MT" panose="020B0502020104020203" pitchFamily="34" charset="0"/>
              </a:rPr>
              <a:t>CLIP</a:t>
            </a:r>
            <a:r>
              <a:rPr lang="zh-CN" altLang="en-US" dirty="0">
                <a:latin typeface="Gill Sans MT" panose="020B0502020104020203" pitchFamily="34" charset="0"/>
              </a:rPr>
              <a:t> 接受</a:t>
            </a:r>
            <a:r>
              <a:rPr lang="en-US" altLang="zh-CN" dirty="0">
                <a:latin typeface="Gill Sans MT" panose="020B0502020104020203" pitchFamily="34" charset="0"/>
              </a:rPr>
              <a:t>~</a:t>
            </a:r>
            <a:r>
              <a:rPr lang="zh-CN" altLang="en-US" dirty="0">
                <a:latin typeface="Gill Sans MT" panose="020B0502020104020203" pitchFamily="34" charset="0"/>
              </a:rPr>
              <a:t>亿对 </a:t>
            </a:r>
            <a:r>
              <a:rPr lang="en-US" altLang="zh-CN" dirty="0">
                <a:latin typeface="Gill Sans MT" panose="020B0502020104020203" pitchFamily="34" charset="0"/>
              </a:rPr>
              <a:t>&lt;</a:t>
            </a:r>
            <a:r>
              <a:rPr lang="zh-CN" altLang="en-US" dirty="0">
                <a:latin typeface="Gill Sans MT" panose="020B0502020104020203" pitchFamily="34" charset="0"/>
              </a:rPr>
              <a:t>图片</a:t>
            </a:r>
            <a:r>
              <a:rPr lang="en-US" altLang="zh-CN" dirty="0">
                <a:latin typeface="Gill Sans MT" panose="020B0502020104020203" pitchFamily="34" charset="0"/>
              </a:rPr>
              <a:t>-</a:t>
            </a:r>
            <a:r>
              <a:rPr lang="zh-CN" altLang="en-US" dirty="0">
                <a:latin typeface="Gill Sans MT" panose="020B0502020104020203" pitchFamily="34" charset="0"/>
              </a:rPr>
              <a:t>文字</a:t>
            </a:r>
            <a:r>
              <a:rPr lang="en-US" altLang="zh-CN" dirty="0">
                <a:latin typeface="Gill Sans MT" panose="020B0502020104020203" pitchFamily="34" charset="0"/>
              </a:rPr>
              <a:t>&gt;</a:t>
            </a:r>
            <a:r>
              <a:rPr lang="zh-CN" altLang="en-US" dirty="0">
                <a:latin typeface="Gill Sans MT" panose="020B0502020104020203" pitchFamily="34" charset="0"/>
              </a:rPr>
              <a:t> 数据训练，学习到给定文本与图像的关系；</a:t>
            </a:r>
          </a:p>
          <a:p>
            <a:r>
              <a:rPr lang="en-US" altLang="zh-CN" dirty="0">
                <a:latin typeface="Gill Sans MT" panose="020B0502020104020203" pitchFamily="34" charset="0"/>
              </a:rPr>
              <a:t>CLIP</a:t>
            </a:r>
            <a:r>
              <a:rPr lang="zh-CN" altLang="en-US" dirty="0">
                <a:latin typeface="Gill Sans MT" panose="020B0502020104020203" pitchFamily="34" charset="0"/>
              </a:rPr>
              <a:t> 并不是试图预测给定图像对应文字说明，而是学习给定文本与图像之间的关联；</a:t>
            </a:r>
          </a:p>
        </p:txBody>
      </p:sp>
      <p:sp>
        <p:nvSpPr>
          <p:cNvPr id="7" name="椭圆 6">
            <a:extLst>
              <a:ext uri="{FF2B5EF4-FFF2-40B4-BE49-F238E27FC236}">
                <a16:creationId xmlns:a16="http://schemas.microsoft.com/office/drawing/2014/main" id="{50E9D6BA-9FB1-2849-8C7B-0D17995917E8}"/>
              </a:ext>
            </a:extLst>
          </p:cNvPr>
          <p:cNvSpPr/>
          <p:nvPr/>
        </p:nvSpPr>
        <p:spPr bwMode="auto">
          <a:xfrm>
            <a:off x="403693" y="620752"/>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pic>
        <p:nvPicPr>
          <p:cNvPr id="8" name="图片 7">
            <a:extLst>
              <a:ext uri="{FF2B5EF4-FFF2-40B4-BE49-F238E27FC236}">
                <a16:creationId xmlns:a16="http://schemas.microsoft.com/office/drawing/2014/main" id="{FB45178B-76C3-974D-89CA-2B25B993CAE6}"/>
              </a:ext>
            </a:extLst>
          </p:cNvPr>
          <p:cNvPicPr>
            <a:picLocks noChangeAspect="1"/>
          </p:cNvPicPr>
          <p:nvPr/>
        </p:nvPicPr>
        <p:blipFill rotWithShape="1">
          <a:blip r:embed="rId2"/>
          <a:srcRect b="23220"/>
          <a:stretch/>
        </p:blipFill>
        <p:spPr>
          <a:xfrm>
            <a:off x="1245880" y="2467051"/>
            <a:ext cx="10225175" cy="3768436"/>
          </a:xfrm>
          <a:prstGeom prst="rect">
            <a:avLst/>
          </a:prstGeom>
        </p:spPr>
      </p:pic>
    </p:spTree>
    <p:extLst>
      <p:ext uri="{BB962C8B-B14F-4D97-AF65-F5344CB8AC3E}">
        <p14:creationId xmlns:p14="http://schemas.microsoft.com/office/powerpoint/2010/main" val="3389907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B957EEB-980F-3D49-9F33-46979A9EE404}"/>
              </a:ext>
            </a:extLst>
          </p:cNvPr>
          <p:cNvSpPr>
            <a:spLocks noGrp="1"/>
          </p:cNvSpPr>
          <p:nvPr>
            <p:ph type="title"/>
          </p:nvPr>
        </p:nvSpPr>
        <p:spPr>
          <a:xfrm>
            <a:off x="1201837" y="620688"/>
            <a:ext cx="10385271" cy="589190"/>
          </a:xfrm>
        </p:spPr>
        <p:txBody>
          <a:bodyPr/>
          <a:lstStyle/>
          <a:p>
            <a:r>
              <a:rPr lang="zh-CN" altLang="en-US" dirty="0"/>
              <a:t>网络结构：</a:t>
            </a:r>
            <a:r>
              <a:rPr lang="en-US" altLang="zh-CN" dirty="0"/>
              <a:t> CLIP</a:t>
            </a:r>
            <a:endParaRPr lang="zh-CN" altLang="en-US" dirty="0"/>
          </a:p>
        </p:txBody>
      </p:sp>
      <p:sp>
        <p:nvSpPr>
          <p:cNvPr id="9" name="内容占位符 8">
            <a:extLst>
              <a:ext uri="{FF2B5EF4-FFF2-40B4-BE49-F238E27FC236}">
                <a16:creationId xmlns:a16="http://schemas.microsoft.com/office/drawing/2014/main" id="{1276AFD4-D73F-BF42-A586-ED66C1401608}"/>
              </a:ext>
            </a:extLst>
          </p:cNvPr>
          <p:cNvSpPr>
            <a:spLocks noGrp="1"/>
          </p:cNvSpPr>
          <p:nvPr>
            <p:ph sz="half" idx="1"/>
          </p:nvPr>
        </p:nvSpPr>
        <p:spPr>
          <a:xfrm>
            <a:off x="623636" y="1412776"/>
            <a:ext cx="4106594" cy="4683651"/>
          </a:xfrm>
          <a:ln w="57150">
            <a:solidFill>
              <a:schemeClr val="bg1">
                <a:lumMod val="95000"/>
              </a:schemeClr>
            </a:solidFill>
          </a:ln>
        </p:spPr>
        <p:txBody>
          <a:bodyPr anchor="ctr"/>
          <a:lstStyle/>
          <a:p>
            <a:pPr marL="457200" indent="-457200">
              <a:buFont typeface="+mj-lt"/>
              <a:buAutoNum type="arabicPeriod"/>
            </a:pPr>
            <a:r>
              <a:rPr lang="zh-CN" altLang="en-US" dirty="0">
                <a:latin typeface="Gill Sans MT" panose="020B0502020104020203" pitchFamily="34" charset="0"/>
              </a:rPr>
              <a:t>图像及文本通过各自编码器，映射到 </a:t>
            </a:r>
            <a:r>
              <a:rPr lang="en-US" altLang="zh-CN" dirty="0">
                <a:latin typeface="Gill Sans MT" panose="020B0502020104020203" pitchFamily="34" charset="0"/>
              </a:rPr>
              <a:t>m</a:t>
            </a:r>
            <a:r>
              <a:rPr lang="zh-CN" altLang="en-US" dirty="0">
                <a:latin typeface="Gill Sans MT" panose="020B0502020104020203" pitchFamily="34" charset="0"/>
              </a:rPr>
              <a:t> 维空间；</a:t>
            </a:r>
            <a:endParaRPr lang="en-US" altLang="zh-CN" dirty="0">
              <a:latin typeface="Gill Sans MT" panose="020B0502020104020203" pitchFamily="34" charset="0"/>
            </a:endParaRPr>
          </a:p>
          <a:p>
            <a:pPr marL="457200" indent="-457200">
              <a:buFont typeface="+mj-lt"/>
              <a:buAutoNum type="arabicPeriod"/>
            </a:pPr>
            <a:endParaRPr lang="zh-CN" altLang="en-US" dirty="0">
              <a:latin typeface="Gill Sans MT" panose="020B0502020104020203" pitchFamily="34" charset="0"/>
            </a:endParaRPr>
          </a:p>
          <a:p>
            <a:pPr marL="457200" indent="-457200">
              <a:buFont typeface="+mj-lt"/>
              <a:buAutoNum type="arabicPeriod"/>
            </a:pPr>
            <a:r>
              <a:rPr lang="zh-CN" altLang="en-US" dirty="0">
                <a:latin typeface="Gill Sans MT" panose="020B0502020104020203" pitchFamily="34" charset="0"/>
              </a:rPr>
              <a:t>计算每个 </a:t>
            </a:r>
            <a:r>
              <a:rPr lang="en-US" altLang="zh-CN" dirty="0">
                <a:latin typeface="Gill Sans MT" panose="020B0502020104020203" pitchFamily="34" charset="0"/>
              </a:rPr>
              <a:t>&lt;</a:t>
            </a:r>
            <a:r>
              <a:rPr lang="zh-CN" altLang="en-US" dirty="0">
                <a:latin typeface="Gill Sans MT" panose="020B0502020104020203" pitchFamily="34" charset="0"/>
              </a:rPr>
              <a:t>图像，文本</a:t>
            </a:r>
            <a:r>
              <a:rPr lang="en-US" altLang="zh-CN" dirty="0">
                <a:latin typeface="Gill Sans MT" panose="020B0502020104020203" pitchFamily="34" charset="0"/>
              </a:rPr>
              <a:t>&gt;</a:t>
            </a:r>
            <a:r>
              <a:rPr lang="zh-CN" altLang="en-US" dirty="0">
                <a:latin typeface="Gill Sans MT" panose="020B0502020104020203" pitchFamily="34" charset="0"/>
              </a:rPr>
              <a:t>对的 </a:t>
            </a:r>
            <a:r>
              <a:rPr lang="en-US" altLang="zh-CN" dirty="0">
                <a:latin typeface="Gill Sans MT" panose="020B0502020104020203" pitchFamily="34" charset="0"/>
              </a:rPr>
              <a:t>cos</a:t>
            </a:r>
            <a:r>
              <a:rPr lang="zh-CN" altLang="en-US" dirty="0">
                <a:latin typeface="Gill Sans MT" panose="020B0502020104020203" pitchFamily="34" charset="0"/>
              </a:rPr>
              <a:t> 值相似度；</a:t>
            </a:r>
          </a:p>
          <a:p>
            <a:pPr marL="457200" indent="-457200">
              <a:buFont typeface="+mj-lt"/>
              <a:buAutoNum type="arabicPeriod"/>
            </a:pPr>
            <a:endParaRPr lang="en-US" altLang="zh-CN" dirty="0">
              <a:latin typeface="Gill Sans MT" panose="020B0502020104020203" pitchFamily="34" charset="0"/>
            </a:endParaRPr>
          </a:p>
          <a:p>
            <a:pPr marL="457200" indent="-457200">
              <a:buFont typeface="+mj-lt"/>
              <a:buAutoNum type="arabicPeriod"/>
            </a:pPr>
            <a:r>
              <a:rPr lang="zh-CN" altLang="en-US" dirty="0">
                <a:latin typeface="Gill Sans MT" panose="020B0502020104020203" pitchFamily="34" charset="0"/>
              </a:rPr>
              <a:t>训练使正确编码 </a:t>
            </a:r>
            <a:r>
              <a:rPr lang="en-US" altLang="zh-CN" dirty="0">
                <a:latin typeface="Gill Sans MT" panose="020B0502020104020203" pitchFamily="34" charset="0"/>
              </a:rPr>
              <a:t>&lt;</a:t>
            </a:r>
            <a:r>
              <a:rPr lang="zh-CN" altLang="en-US" dirty="0">
                <a:latin typeface="Gill Sans MT" panose="020B0502020104020203" pitchFamily="34" charset="0"/>
              </a:rPr>
              <a:t>图像，文本</a:t>
            </a:r>
            <a:r>
              <a:rPr lang="en-US" altLang="zh-CN" dirty="0">
                <a:latin typeface="Gill Sans MT" panose="020B0502020104020203" pitchFamily="34" charset="0"/>
              </a:rPr>
              <a:t>&gt;</a:t>
            </a:r>
            <a:r>
              <a:rPr lang="zh-CN" altLang="en-US" dirty="0">
                <a:latin typeface="Gill Sans MT" panose="020B0502020104020203" pitchFamily="34" charset="0"/>
              </a:rPr>
              <a:t> 间</a:t>
            </a:r>
            <a:r>
              <a:rPr lang="en-US" altLang="zh-CN" dirty="0">
                <a:latin typeface="Gill Sans MT" panose="020B0502020104020203" pitchFamily="34" charset="0"/>
              </a:rPr>
              <a:t>cos</a:t>
            </a:r>
            <a:r>
              <a:rPr lang="zh-CN" altLang="en-US" dirty="0">
                <a:latin typeface="Gill Sans MT" panose="020B0502020104020203" pitchFamily="34" charset="0"/>
              </a:rPr>
              <a:t>值相似度最大化；</a:t>
            </a:r>
          </a:p>
        </p:txBody>
      </p:sp>
      <p:sp>
        <p:nvSpPr>
          <p:cNvPr id="10" name="椭圆 9">
            <a:extLst>
              <a:ext uri="{FF2B5EF4-FFF2-40B4-BE49-F238E27FC236}">
                <a16:creationId xmlns:a16="http://schemas.microsoft.com/office/drawing/2014/main" id="{88792F62-DBF3-6A40-94FA-C1E371A7B008}"/>
              </a:ext>
            </a:extLst>
          </p:cNvPr>
          <p:cNvSpPr/>
          <p:nvPr/>
        </p:nvSpPr>
        <p:spPr bwMode="auto">
          <a:xfrm>
            <a:off x="403693" y="620752"/>
            <a:ext cx="576000" cy="57600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2</a:t>
            </a:r>
            <a:endParaRPr kumimoji="0" lang="zh-CN" altLang="en-US" sz="24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pic>
        <p:nvPicPr>
          <p:cNvPr id="12" name="图片 11">
            <a:extLst>
              <a:ext uri="{FF2B5EF4-FFF2-40B4-BE49-F238E27FC236}">
                <a16:creationId xmlns:a16="http://schemas.microsoft.com/office/drawing/2014/main" id="{0CDAA6EE-4A32-5E40-9233-98B04F39BCDA}"/>
              </a:ext>
            </a:extLst>
          </p:cNvPr>
          <p:cNvPicPr>
            <a:picLocks noChangeAspect="1"/>
          </p:cNvPicPr>
          <p:nvPr/>
        </p:nvPicPr>
        <p:blipFill>
          <a:blip r:embed="rId2"/>
          <a:stretch>
            <a:fillRect/>
          </a:stretch>
        </p:blipFill>
        <p:spPr>
          <a:xfrm>
            <a:off x="5162277" y="1412776"/>
            <a:ext cx="6336704" cy="4683651"/>
          </a:xfrm>
          <a:prstGeom prst="rect">
            <a:avLst/>
          </a:prstGeom>
        </p:spPr>
      </p:pic>
    </p:spTree>
    <p:extLst>
      <p:ext uri="{BB962C8B-B14F-4D97-AF65-F5344CB8AC3E}">
        <p14:creationId xmlns:p14="http://schemas.microsoft.com/office/powerpoint/2010/main" val="3721320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196438-2975-5A45-9154-3DB818F6B04F}"/>
              </a:ext>
            </a:extLst>
          </p:cNvPr>
          <p:cNvSpPr>
            <a:spLocks noGrp="1"/>
          </p:cNvSpPr>
          <p:nvPr>
            <p:ph type="title"/>
          </p:nvPr>
        </p:nvSpPr>
        <p:spPr/>
        <p:txBody>
          <a:bodyPr/>
          <a:lstStyle/>
          <a:p>
            <a:r>
              <a:rPr kumimoji="1" lang="zh-CN" altLang="en-US" dirty="0"/>
              <a:t>技术总结</a:t>
            </a:r>
          </a:p>
        </p:txBody>
      </p:sp>
      <p:sp>
        <p:nvSpPr>
          <p:cNvPr id="4" name="内容占位符 3">
            <a:extLst>
              <a:ext uri="{FF2B5EF4-FFF2-40B4-BE49-F238E27FC236}">
                <a16:creationId xmlns:a16="http://schemas.microsoft.com/office/drawing/2014/main" id="{1735EAB1-B58C-C84A-B00E-45E036FCFA97}"/>
              </a:ext>
            </a:extLst>
          </p:cNvPr>
          <p:cNvSpPr>
            <a:spLocks noGrp="1"/>
          </p:cNvSpPr>
          <p:nvPr>
            <p:ph sz="half" idx="1"/>
          </p:nvPr>
        </p:nvSpPr>
        <p:spPr>
          <a:xfrm>
            <a:off x="623636" y="1340768"/>
            <a:ext cx="10803338" cy="4896544"/>
          </a:xfrm>
        </p:spPr>
        <p:txBody>
          <a:bodyPr/>
          <a:lstStyle/>
          <a:p>
            <a:pPr marL="457200" indent="-457200">
              <a:buFont typeface="+mj-lt"/>
              <a:buAutoNum type="arabicPeriod"/>
            </a:pPr>
            <a:r>
              <a:rPr lang="en-US" altLang="zh-CN" b="1" dirty="0">
                <a:solidFill>
                  <a:srgbClr val="C00000"/>
                </a:solidFill>
                <a:latin typeface="Futura Medium" panose="020B0602020204020303" pitchFamily="34" charset="-79"/>
                <a:cs typeface="Futura Medium" panose="020B0602020204020303" pitchFamily="34" charset="-79"/>
              </a:rPr>
              <a:t>Scaling</a:t>
            </a:r>
            <a:r>
              <a:rPr lang="zh-CN" altLang="en-US" b="1" dirty="0">
                <a:solidFill>
                  <a:srgbClr val="C00000"/>
                </a:solidFill>
                <a:latin typeface="Futura Medium" panose="020B0602020204020303" pitchFamily="34" charset="-79"/>
                <a:cs typeface="Futura Medium" panose="020B0602020204020303" pitchFamily="34" charset="-79"/>
              </a:rPr>
              <a:t> </a:t>
            </a:r>
            <a:r>
              <a:rPr lang="en-US" altLang="zh-CN" b="1" dirty="0">
                <a:solidFill>
                  <a:srgbClr val="C00000"/>
                </a:solidFill>
                <a:latin typeface="Futura Medium" panose="020B0602020204020303" pitchFamily="34" charset="-79"/>
                <a:cs typeface="Futura Medium" panose="020B0602020204020303" pitchFamily="34" charset="-79"/>
              </a:rPr>
              <a:t>Law</a:t>
            </a:r>
            <a:r>
              <a:rPr lang="zh-CN" altLang="en-US" b="1" dirty="0">
                <a:solidFill>
                  <a:srgbClr val="C00000"/>
                </a:solidFill>
                <a:latin typeface="Futura Medium" panose="020B0602020204020303" pitchFamily="34" charset="-79"/>
                <a:cs typeface="Futura Medium" panose="020B0602020204020303" pitchFamily="34" charset="-79"/>
              </a:rPr>
              <a:t>：</a:t>
            </a:r>
            <a:r>
              <a:rPr lang="zh-CN" altLang="en-US" b="1" dirty="0">
                <a:latin typeface="Gill Sans MT" panose="020B0502020104020203" pitchFamily="34" charset="0"/>
              </a:rPr>
              <a:t>模型规模的增大</a:t>
            </a:r>
            <a:r>
              <a:rPr lang="zh-CN" altLang="en-US" dirty="0">
                <a:latin typeface="Gill Sans MT" panose="020B0502020104020203" pitchFamily="34" charset="0"/>
              </a:rPr>
              <a:t>对视频生成质量的提升具有明确意义，从而很好地解决视频一致性、连续性等问题；</a:t>
            </a:r>
          </a:p>
          <a:p>
            <a:pPr marL="457200" indent="-457200">
              <a:buFont typeface="+mj-lt"/>
              <a:buAutoNum type="arabicPeriod"/>
            </a:pPr>
            <a:r>
              <a:rPr lang="en-US" altLang="zh-CN" b="1" dirty="0">
                <a:solidFill>
                  <a:srgbClr val="C00000"/>
                </a:solidFill>
                <a:latin typeface="Futura Medium" panose="020B0602020204020303" pitchFamily="34" charset="-79"/>
                <a:cs typeface="Futura Medium" panose="020B0602020204020303" pitchFamily="34" charset="-79"/>
              </a:rPr>
              <a:t>Data</a:t>
            </a:r>
            <a:r>
              <a:rPr lang="zh-CN" altLang="en-US" b="1" dirty="0">
                <a:solidFill>
                  <a:srgbClr val="C00000"/>
                </a:solidFill>
                <a:latin typeface="Futura Medium" panose="020B0602020204020303" pitchFamily="34" charset="-79"/>
                <a:cs typeface="Futura Medium" panose="020B0602020204020303" pitchFamily="34" charset="-79"/>
              </a:rPr>
              <a:t> </a:t>
            </a:r>
            <a:r>
              <a:rPr lang="en-US" altLang="zh-CN" b="1" dirty="0">
                <a:solidFill>
                  <a:srgbClr val="C00000"/>
                </a:solidFill>
                <a:latin typeface="Futura Medium" panose="020B0602020204020303" pitchFamily="34" charset="-79"/>
                <a:cs typeface="Futura Medium" panose="020B0602020204020303" pitchFamily="34" charset="-79"/>
              </a:rPr>
              <a:t>Engine</a:t>
            </a:r>
            <a:r>
              <a:rPr lang="zh-CN" altLang="en-US" b="1" dirty="0">
                <a:solidFill>
                  <a:srgbClr val="C00000"/>
                </a:solidFill>
                <a:latin typeface="Futura Medium" panose="020B0602020204020303" pitchFamily="34" charset="-79"/>
                <a:cs typeface="Futura Medium" panose="020B0602020204020303" pitchFamily="34" charset="-79"/>
              </a:rPr>
              <a:t>：</a:t>
            </a:r>
            <a:r>
              <a:rPr lang="zh-CN" altLang="en-US" b="1" dirty="0">
                <a:latin typeface="Gill Sans MT" panose="020B0502020104020203" pitchFamily="34" charset="0"/>
              </a:rPr>
              <a:t>数据工程很重要</a:t>
            </a:r>
            <a:r>
              <a:rPr lang="zh-CN" altLang="en-US" dirty="0">
                <a:latin typeface="Gill Sans MT" panose="020B0502020104020203" pitchFamily="34" charset="0"/>
              </a:rPr>
              <a:t>，如何设计视频的输入（</a:t>
            </a:r>
            <a:r>
              <a:rPr lang="en-US" altLang="zh-CN" dirty="0">
                <a:latin typeface="Gill Sans MT" panose="020B0502020104020203" pitchFamily="34" charset="0"/>
              </a:rPr>
              <a:t>e.g.</a:t>
            </a:r>
            <a:r>
              <a:rPr lang="zh-CN" altLang="en-US" dirty="0">
                <a:latin typeface="Gill Sans MT" panose="020B0502020104020203" pitchFamily="34" charset="0"/>
              </a:rPr>
              <a:t> 是否截断、长宽比、像素优化等）、</a:t>
            </a:r>
            <a:r>
              <a:rPr lang="en-US" altLang="zh-CN" dirty="0">
                <a:latin typeface="Gill Sans MT" panose="020B0502020104020203" pitchFamily="34" charset="0"/>
              </a:rPr>
              <a:t>patches</a:t>
            </a:r>
            <a:r>
              <a:rPr lang="zh-CN" altLang="en-US" dirty="0">
                <a:latin typeface="Gill Sans MT" panose="020B0502020104020203" pitchFamily="34" charset="0"/>
              </a:rPr>
              <a:t> 的输入方式、文本描述和文本图像对质量；</a:t>
            </a:r>
            <a:endParaRPr lang="en-US" altLang="zh-CN" dirty="0">
              <a:latin typeface="Gill Sans MT" panose="020B0502020104020203" pitchFamily="34" charset="0"/>
            </a:endParaRPr>
          </a:p>
          <a:p>
            <a:pPr marL="457200" indent="-457200">
              <a:buFont typeface="+mj-lt"/>
              <a:buAutoNum type="arabicPeriod"/>
            </a:pPr>
            <a:r>
              <a:rPr lang="en-US" altLang="zh-CN" b="1" dirty="0">
                <a:solidFill>
                  <a:srgbClr val="C00000"/>
                </a:solidFill>
                <a:latin typeface="Futura Medium" panose="020B0602020204020303" pitchFamily="34" charset="-79"/>
                <a:cs typeface="Futura Medium" panose="020B0602020204020303" pitchFamily="34" charset="-79"/>
              </a:rPr>
              <a:t>AI</a:t>
            </a:r>
            <a:r>
              <a:rPr lang="zh-CN" altLang="en-US" b="1" dirty="0">
                <a:solidFill>
                  <a:srgbClr val="C00000"/>
                </a:solidFill>
                <a:latin typeface="Futura Medium" panose="020B0602020204020303" pitchFamily="34" charset="-79"/>
                <a:cs typeface="Futura Medium" panose="020B0602020204020303" pitchFamily="34" charset="-79"/>
              </a:rPr>
              <a:t> </a:t>
            </a:r>
            <a:r>
              <a:rPr lang="en-US" altLang="zh-CN" b="1" dirty="0">
                <a:solidFill>
                  <a:srgbClr val="C00000"/>
                </a:solidFill>
                <a:latin typeface="Futura Medium" panose="020B0602020204020303" pitchFamily="34" charset="-79"/>
                <a:cs typeface="Futura Medium" panose="020B0602020204020303" pitchFamily="34" charset="-79"/>
              </a:rPr>
              <a:t>Infra</a:t>
            </a:r>
            <a:r>
              <a:rPr lang="zh-CN" altLang="en-US" b="1" dirty="0">
                <a:solidFill>
                  <a:srgbClr val="C00000"/>
                </a:solidFill>
                <a:latin typeface="Futura Medium" panose="020B0602020204020303" pitchFamily="34" charset="-79"/>
                <a:cs typeface="Futura Medium" panose="020B0602020204020303" pitchFamily="34" charset="-79"/>
              </a:rPr>
              <a:t>：</a:t>
            </a:r>
            <a:r>
              <a:rPr lang="en-US" altLang="zh-CN" b="1" dirty="0">
                <a:latin typeface="Gill Sans MT" panose="020B0502020104020203" pitchFamily="34" charset="0"/>
              </a:rPr>
              <a:t>AI</a:t>
            </a:r>
            <a:r>
              <a:rPr lang="zh-CN" altLang="en-US" b="1" dirty="0">
                <a:latin typeface="Gill Sans MT" panose="020B0502020104020203" pitchFamily="34" charset="0"/>
              </a:rPr>
              <a:t> 系统（</a:t>
            </a:r>
            <a:r>
              <a:rPr lang="en-US" altLang="zh-CN" b="1" dirty="0">
                <a:latin typeface="Gill Sans MT" panose="020B0502020104020203" pitchFamily="34" charset="0"/>
              </a:rPr>
              <a:t>AI</a:t>
            </a:r>
            <a:r>
              <a:rPr lang="zh-CN" altLang="en-US" b="1" dirty="0">
                <a:latin typeface="Gill Sans MT" panose="020B0502020104020203" pitchFamily="34" charset="0"/>
              </a:rPr>
              <a:t> 框架、</a:t>
            </a:r>
            <a:r>
              <a:rPr lang="en-US" altLang="zh-CN" b="1" dirty="0">
                <a:latin typeface="Gill Sans MT" panose="020B0502020104020203" pitchFamily="34" charset="0"/>
              </a:rPr>
              <a:t>AI</a:t>
            </a:r>
            <a:r>
              <a:rPr lang="zh-CN" altLang="en-US" b="1" dirty="0">
                <a:latin typeface="Gill Sans MT" panose="020B0502020104020203" pitchFamily="34" charset="0"/>
              </a:rPr>
              <a:t> 编译器、</a:t>
            </a:r>
            <a:r>
              <a:rPr lang="en-US" altLang="zh-CN" b="1" dirty="0">
                <a:latin typeface="Gill Sans MT" panose="020B0502020104020203" pitchFamily="34" charset="0"/>
              </a:rPr>
              <a:t>AI</a:t>
            </a:r>
            <a:r>
              <a:rPr lang="zh-CN" altLang="en-US" b="1" dirty="0">
                <a:latin typeface="Gill Sans MT" panose="020B0502020104020203" pitchFamily="34" charset="0"/>
              </a:rPr>
              <a:t> 芯片、大模型）工程化</a:t>
            </a:r>
            <a:r>
              <a:rPr lang="zh-CN" altLang="en-US" dirty="0">
                <a:latin typeface="Gill Sans MT" panose="020B0502020104020203" pitchFamily="34" charset="0"/>
              </a:rPr>
              <a:t>能力是很大的技术壁垒，决定了 </a:t>
            </a:r>
            <a:r>
              <a:rPr lang="en-US" altLang="zh-CN" dirty="0">
                <a:latin typeface="Gill Sans MT" panose="020B0502020104020203" pitchFamily="34" charset="0"/>
              </a:rPr>
              <a:t>Scaling</a:t>
            </a:r>
            <a:r>
              <a:rPr lang="zh-CN" altLang="en-US" dirty="0">
                <a:latin typeface="Gill Sans MT" panose="020B0502020104020203" pitchFamily="34" charset="0"/>
              </a:rPr>
              <a:t> 的规模。</a:t>
            </a:r>
            <a:endParaRPr lang="en-US" altLang="zh-CN" dirty="0">
              <a:latin typeface="Gill Sans MT" panose="020B0502020104020203" pitchFamily="34" charset="0"/>
            </a:endParaRPr>
          </a:p>
          <a:p>
            <a:pPr marL="457200" indent="-457200">
              <a:buFont typeface="+mj-lt"/>
              <a:buAutoNum type="arabicPeriod"/>
            </a:pPr>
            <a:r>
              <a:rPr lang="en-US" altLang="zh-CN" b="1" dirty="0">
                <a:solidFill>
                  <a:srgbClr val="C00000"/>
                </a:solidFill>
                <a:latin typeface="Futura Medium" panose="020B0602020204020303" pitchFamily="34" charset="-79"/>
                <a:cs typeface="Futura Medium" panose="020B0602020204020303" pitchFamily="34" charset="-79"/>
              </a:rPr>
              <a:t>LLM</a:t>
            </a:r>
            <a:r>
              <a:rPr lang="zh-CN" altLang="en-US" b="1" dirty="0">
                <a:solidFill>
                  <a:srgbClr val="C00000"/>
                </a:solidFill>
                <a:latin typeface="Futura Medium" panose="020B0602020204020303" pitchFamily="34" charset="-79"/>
                <a:cs typeface="Futura Medium" panose="020B0602020204020303" pitchFamily="34" charset="-79"/>
              </a:rPr>
              <a:t>：</a:t>
            </a:r>
            <a:r>
              <a:rPr lang="en-US" altLang="zh-CN" dirty="0">
                <a:latin typeface="Gill Sans MT" panose="020B0502020104020203" pitchFamily="34" charset="0"/>
              </a:rPr>
              <a:t>LLM</a:t>
            </a:r>
            <a:r>
              <a:rPr lang="zh-CN" altLang="en-US" dirty="0">
                <a:latin typeface="Gill Sans MT" panose="020B0502020104020203" pitchFamily="34" charset="0"/>
              </a:rPr>
              <a:t> 大语言模型仍然是核心，多模态（文生图、图生文）都需要文本语义去牵引和约束生成的内容，</a:t>
            </a:r>
            <a:r>
              <a:rPr lang="en-US" altLang="zh-CN" dirty="0">
                <a:latin typeface="Gill Sans MT" panose="020B0502020104020203" pitchFamily="34" charset="0"/>
              </a:rPr>
              <a:t>CLIP/BLIP/GLIP</a:t>
            </a:r>
            <a:r>
              <a:rPr lang="zh-CN" altLang="en-US" dirty="0">
                <a:latin typeface="Gill Sans MT" panose="020B0502020104020203" pitchFamily="34" charset="0"/>
              </a:rPr>
              <a:t> 等关联模型会持续提升能力；</a:t>
            </a:r>
          </a:p>
        </p:txBody>
      </p:sp>
    </p:spTree>
    <p:extLst>
      <p:ext uri="{BB962C8B-B14F-4D97-AF65-F5344CB8AC3E}">
        <p14:creationId xmlns:p14="http://schemas.microsoft.com/office/powerpoint/2010/main" val="2651833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FF77E3-FF1D-0E4B-8EBC-DE16E43C1DB0}"/>
              </a:ext>
            </a:extLst>
          </p:cNvPr>
          <p:cNvSpPr>
            <a:spLocks noGrp="1"/>
          </p:cNvSpPr>
          <p:nvPr>
            <p:ph type="title"/>
          </p:nvPr>
        </p:nvSpPr>
        <p:spPr/>
        <p:txBody>
          <a:bodyPr/>
          <a:lstStyle/>
          <a:p>
            <a:pPr>
              <a:lnSpc>
                <a:spcPct val="150000"/>
              </a:lnSpc>
            </a:pPr>
            <a:r>
              <a:rPr lang="zh-CN" altLang="en-US" dirty="0"/>
              <a:t>思考 </a:t>
            </a:r>
            <a:r>
              <a:rPr lang="en-US" altLang="zh-CN" dirty="0"/>
              <a:t>&amp;</a:t>
            </a:r>
            <a:r>
              <a:rPr lang="zh-CN" altLang="en-US" dirty="0"/>
              <a:t> 总结</a:t>
            </a:r>
            <a:endParaRPr lang="zh-CN" altLang="en-US" sz="6000" dirty="0"/>
          </a:p>
        </p:txBody>
      </p:sp>
    </p:spTree>
    <p:extLst>
      <p:ext uri="{BB962C8B-B14F-4D97-AF65-F5344CB8AC3E}">
        <p14:creationId xmlns:p14="http://schemas.microsoft.com/office/powerpoint/2010/main" val="1961238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1860BF3-BAE3-004F-8218-200C254BF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58621" y="3504655"/>
            <a:ext cx="3439096" cy="2732657"/>
          </a:xfrm>
          <a:prstGeom prst="rect">
            <a:avLst/>
          </a:prstGeom>
        </p:spPr>
      </p:pic>
      <p:sp>
        <p:nvSpPr>
          <p:cNvPr id="5" name="标题 4">
            <a:extLst>
              <a:ext uri="{FF2B5EF4-FFF2-40B4-BE49-F238E27FC236}">
                <a16:creationId xmlns:a16="http://schemas.microsoft.com/office/drawing/2014/main" id="{EE2366F6-0015-A542-887A-C453AE4D1D7D}"/>
              </a:ext>
            </a:extLst>
          </p:cNvPr>
          <p:cNvSpPr>
            <a:spLocks noGrp="1"/>
          </p:cNvSpPr>
          <p:nvPr>
            <p:ph type="title"/>
          </p:nvPr>
        </p:nvSpPr>
        <p:spPr/>
        <p:txBody>
          <a:bodyPr/>
          <a:lstStyle/>
          <a:p>
            <a:r>
              <a:rPr lang="zh-CN" altLang="en-US" dirty="0"/>
              <a:t>思考点</a:t>
            </a:r>
          </a:p>
        </p:txBody>
      </p:sp>
      <p:sp>
        <p:nvSpPr>
          <p:cNvPr id="6" name="内容占位符 5">
            <a:extLst>
              <a:ext uri="{FF2B5EF4-FFF2-40B4-BE49-F238E27FC236}">
                <a16:creationId xmlns:a16="http://schemas.microsoft.com/office/drawing/2014/main" id="{4754548C-F157-D94E-B18D-E659A26B7CB8}"/>
              </a:ext>
            </a:extLst>
          </p:cNvPr>
          <p:cNvSpPr>
            <a:spLocks noGrp="1"/>
          </p:cNvSpPr>
          <p:nvPr>
            <p:ph sz="half" idx="1"/>
          </p:nvPr>
        </p:nvSpPr>
        <p:spPr>
          <a:xfrm>
            <a:off x="623635" y="1340768"/>
            <a:ext cx="10963473" cy="3456384"/>
          </a:xfrm>
        </p:spPr>
        <p:txBody>
          <a:bodyPr/>
          <a:lstStyle/>
          <a:p>
            <a:pPr marL="457200" indent="-457200">
              <a:lnSpc>
                <a:spcPct val="200000"/>
              </a:lnSpc>
              <a:buFont typeface="+mj-lt"/>
              <a:buAutoNum type="arabicPeriod"/>
            </a:pPr>
            <a:r>
              <a:rPr lang="zh-CN" altLang="en-US" b="1" dirty="0">
                <a:latin typeface="Gill Sans MT" panose="020B0502020104020203" pitchFamily="34" charset="0"/>
              </a:rPr>
              <a:t>算力：</a:t>
            </a:r>
            <a:r>
              <a:rPr lang="zh-CN" altLang="en-US" dirty="0">
                <a:latin typeface="Gill Sans MT" panose="020B0502020104020203" pitchFamily="34" charset="0"/>
              </a:rPr>
              <a:t>对算力需求增长如何？如 </a:t>
            </a:r>
            <a:r>
              <a:rPr lang="en-US" altLang="zh-CN" dirty="0">
                <a:latin typeface="Gill Sans MT" panose="020B0502020104020203" pitchFamily="34" charset="0"/>
              </a:rPr>
              <a:t>LLM</a:t>
            </a:r>
            <a:r>
              <a:rPr lang="zh-CN" altLang="en-US" dirty="0">
                <a:latin typeface="Gill Sans MT" panose="020B0502020104020203" pitchFamily="34" charset="0"/>
              </a:rPr>
              <a:t> 在服务器形态爆发？推理生产应用端爆发增长？</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b="1" dirty="0">
                <a:latin typeface="Gill Sans MT" panose="020B0502020104020203" pitchFamily="34" charset="0"/>
              </a:rPr>
              <a:t>厂商：</a:t>
            </a:r>
            <a:r>
              <a:rPr lang="zh-CN" altLang="en-US" dirty="0">
                <a:latin typeface="Gill Sans MT" panose="020B0502020104020203" pitchFamily="34" charset="0"/>
              </a:rPr>
              <a:t>对国产芯片和厂商带来哪些思考？需要快速复现跟进？</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b="1" dirty="0">
                <a:latin typeface="Gill Sans MT" panose="020B0502020104020203" pitchFamily="34" charset="0"/>
              </a:rPr>
              <a:t>应用：</a:t>
            </a:r>
            <a:r>
              <a:rPr lang="zh-CN" altLang="en-US" dirty="0">
                <a:latin typeface="Gill Sans MT" panose="020B0502020104020203" pitchFamily="34" charset="0"/>
              </a:rPr>
              <a:t>哪些科技公司受益？哪些科技公司会持续跟进？市场会有哪些新的变化？</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b="1" dirty="0">
                <a:latin typeface="Gill Sans MT" panose="020B0502020104020203" pitchFamily="34" charset="0"/>
              </a:rPr>
              <a:t>个人</a:t>
            </a:r>
            <a:r>
              <a:rPr lang="zh-CN" altLang="en-US" dirty="0">
                <a:latin typeface="Gill Sans MT" panose="020B0502020104020203" pitchFamily="34" charset="0"/>
              </a:rPr>
              <a:t>：</a:t>
            </a:r>
            <a:r>
              <a:rPr lang="en-US" altLang="zh-CN" dirty="0">
                <a:latin typeface="Gill Sans MT" panose="020B0502020104020203" pitchFamily="34" charset="0"/>
              </a:rPr>
              <a:t>AI</a:t>
            </a:r>
            <a:r>
              <a:rPr lang="zh-CN" altLang="en-US" dirty="0">
                <a:latin typeface="Gill Sans MT" panose="020B0502020104020203" pitchFamily="34" charset="0"/>
              </a:rPr>
              <a:t> 行业变化如此之快，个人应该如何转型和抓住时代机遇？</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540880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1860BF3-BAE3-004F-8218-200C254BF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58621" y="3504655"/>
            <a:ext cx="3439096" cy="2732657"/>
          </a:xfrm>
          <a:prstGeom prst="rect">
            <a:avLst/>
          </a:prstGeom>
        </p:spPr>
      </p:pic>
      <p:sp>
        <p:nvSpPr>
          <p:cNvPr id="5" name="标题 4">
            <a:extLst>
              <a:ext uri="{FF2B5EF4-FFF2-40B4-BE49-F238E27FC236}">
                <a16:creationId xmlns:a16="http://schemas.microsoft.com/office/drawing/2014/main" id="{EE2366F6-0015-A542-887A-C453AE4D1D7D}"/>
              </a:ext>
            </a:extLst>
          </p:cNvPr>
          <p:cNvSpPr>
            <a:spLocks noGrp="1"/>
          </p:cNvSpPr>
          <p:nvPr>
            <p:ph type="title"/>
          </p:nvPr>
        </p:nvSpPr>
        <p:spPr/>
        <p:txBody>
          <a:bodyPr/>
          <a:lstStyle/>
          <a:p>
            <a:r>
              <a:rPr lang="zh-CN" altLang="en-US" dirty="0"/>
              <a:t>思考点 </a:t>
            </a:r>
            <a:r>
              <a:rPr lang="en-US" altLang="zh-CN" dirty="0"/>
              <a:t>1</a:t>
            </a:r>
            <a:r>
              <a:rPr lang="zh-CN" altLang="en-US" dirty="0"/>
              <a:t>：</a:t>
            </a:r>
            <a:r>
              <a:rPr lang="zh-CN" altLang="en-US" dirty="0">
                <a:latin typeface="Gill Sans MT" panose="020B0502020104020203" pitchFamily="34" charset="0"/>
              </a:rPr>
              <a:t>算力需求增长</a:t>
            </a:r>
            <a:endParaRPr lang="zh-CN" altLang="en-US" dirty="0"/>
          </a:p>
        </p:txBody>
      </p:sp>
      <p:sp>
        <p:nvSpPr>
          <p:cNvPr id="6" name="内容占位符 5">
            <a:extLst>
              <a:ext uri="{FF2B5EF4-FFF2-40B4-BE49-F238E27FC236}">
                <a16:creationId xmlns:a16="http://schemas.microsoft.com/office/drawing/2014/main" id="{4754548C-F157-D94E-B18D-E659A26B7CB8}"/>
              </a:ext>
            </a:extLst>
          </p:cNvPr>
          <p:cNvSpPr>
            <a:spLocks noGrp="1"/>
          </p:cNvSpPr>
          <p:nvPr>
            <p:ph sz="half" idx="1"/>
          </p:nvPr>
        </p:nvSpPr>
        <p:spPr>
          <a:xfrm>
            <a:off x="623635" y="1340768"/>
            <a:ext cx="10963473" cy="3456384"/>
          </a:xfrm>
        </p:spPr>
        <p:txBody>
          <a:bodyPr/>
          <a:lstStyle/>
          <a:p>
            <a:pPr>
              <a:lnSpc>
                <a:spcPct val="200000"/>
              </a:lnSpc>
            </a:pPr>
            <a:r>
              <a:rPr lang="zh-CN" altLang="en-US" b="1" dirty="0">
                <a:latin typeface="Gill Sans MT" panose="020B0502020104020203" pitchFamily="34" charset="0"/>
              </a:rPr>
              <a:t>对算力需求增长如何？如 </a:t>
            </a:r>
            <a:r>
              <a:rPr lang="en-US" altLang="zh-CN" b="1" dirty="0">
                <a:latin typeface="Gill Sans MT" panose="020B0502020104020203" pitchFamily="34" charset="0"/>
              </a:rPr>
              <a:t>LLM</a:t>
            </a:r>
            <a:r>
              <a:rPr lang="zh-CN" altLang="en-US" b="1" dirty="0">
                <a:latin typeface="Gill Sans MT" panose="020B0502020104020203" pitchFamily="34" charset="0"/>
              </a:rPr>
              <a:t> 在服务器形态爆发？推理生产应用端爆发增长？</a:t>
            </a:r>
            <a:endParaRPr lang="en-US" altLang="zh-CN" b="1" dirty="0">
              <a:latin typeface="Gill Sans MT" panose="020B0502020104020203" pitchFamily="34" charset="0"/>
            </a:endParaRPr>
          </a:p>
          <a:p>
            <a:pPr marL="694190" lvl="1" indent="-457200">
              <a:buFont typeface="+mj-lt"/>
              <a:buAutoNum type="arabicPeriod"/>
            </a:pPr>
            <a:r>
              <a:rPr lang="en-US" altLang="zh-CN" dirty="0">
                <a:latin typeface="Gill Sans MT" panose="020B0502020104020203" pitchFamily="34" charset="0"/>
              </a:rPr>
              <a:t>SORA</a:t>
            </a:r>
            <a:r>
              <a:rPr lang="zh-CN" altLang="en-US" dirty="0">
                <a:latin typeface="Gill Sans MT" panose="020B0502020104020203" pitchFamily="34" charset="0"/>
              </a:rPr>
              <a:t> 模型参数量预计 </a:t>
            </a:r>
            <a:r>
              <a:rPr lang="en-US" altLang="zh-CN" dirty="0">
                <a:latin typeface="Gill Sans MT" panose="020B0502020104020203" pitchFamily="34" charset="0"/>
              </a:rPr>
              <a:t>&lt;10B</a:t>
            </a:r>
            <a:r>
              <a:rPr lang="zh-CN" altLang="en-US" dirty="0">
                <a:latin typeface="Gill Sans MT" panose="020B0502020104020203" pitchFamily="34" charset="0"/>
              </a:rPr>
              <a:t>，模型参数量不会像 </a:t>
            </a:r>
            <a:r>
              <a:rPr lang="en-US" altLang="zh-CN" dirty="0">
                <a:latin typeface="Gill Sans MT" panose="020B0502020104020203" pitchFamily="34" charset="0"/>
              </a:rPr>
              <a:t>LLM</a:t>
            </a:r>
            <a:r>
              <a:rPr lang="zh-CN" altLang="en-US" dirty="0">
                <a:latin typeface="Gill Sans MT" panose="020B0502020104020203" pitchFamily="34" charset="0"/>
              </a:rPr>
              <a:t> 需要千卡</a:t>
            </a:r>
            <a:r>
              <a:rPr lang="en-US" altLang="zh-CN" dirty="0">
                <a:latin typeface="Gill Sans MT" panose="020B0502020104020203" pitchFamily="34" charset="0"/>
              </a:rPr>
              <a:t>/</a:t>
            </a:r>
            <a:r>
              <a:rPr lang="zh-CN" altLang="en-US" dirty="0">
                <a:latin typeface="Gill Sans MT" panose="020B0502020104020203" pitchFamily="34" charset="0"/>
              </a:rPr>
              <a:t>万卡大规模 </a:t>
            </a:r>
            <a:r>
              <a:rPr lang="en-US" altLang="zh-CN" dirty="0">
                <a:latin typeface="Gill Sans MT" panose="020B0502020104020203" pitchFamily="34" charset="0"/>
              </a:rPr>
              <a:t>AI</a:t>
            </a:r>
            <a:r>
              <a:rPr lang="zh-CN" altLang="en-US" dirty="0">
                <a:latin typeface="Gill Sans MT" panose="020B0502020104020203" pitchFamily="34" charset="0"/>
              </a:rPr>
              <a:t> 集群训练（</a:t>
            </a:r>
            <a:r>
              <a:rPr lang="en-US" altLang="zh-CN" dirty="0">
                <a:latin typeface="Gill Sans MT" panose="020B0502020104020203" pitchFamily="34" charset="0"/>
              </a:rPr>
              <a:t>~</a:t>
            </a:r>
            <a:r>
              <a:rPr lang="zh-CN" altLang="en-US" dirty="0">
                <a:latin typeface="Gill Sans MT" panose="020B0502020104020203" pitchFamily="34" charset="0"/>
              </a:rPr>
              <a:t>百卡）；</a:t>
            </a:r>
            <a:endParaRPr lang="en-US" altLang="zh-CN" dirty="0">
              <a:latin typeface="Gill Sans MT" panose="020B0502020104020203" pitchFamily="34" charset="0"/>
            </a:endParaRPr>
          </a:p>
          <a:p>
            <a:pPr marL="694190" lvl="1" indent="-457200">
              <a:buFont typeface="+mj-lt"/>
              <a:buAutoNum type="arabicPeriod"/>
            </a:pPr>
            <a:r>
              <a:rPr lang="en-US" altLang="zh-CN" dirty="0">
                <a:latin typeface="Gill Sans MT" panose="020B0502020104020203" pitchFamily="34" charset="0"/>
              </a:rPr>
              <a:t>DALL·E 3</a:t>
            </a:r>
            <a:r>
              <a:rPr lang="zh-CN" altLang="en-US" dirty="0">
                <a:latin typeface="Gill Sans MT" panose="020B0502020104020203" pitchFamily="34" charset="0"/>
              </a:rPr>
              <a:t> 视频文本标注数据有限（</a:t>
            </a:r>
            <a:r>
              <a:rPr lang="en-US" altLang="zh-CN" dirty="0">
                <a:latin typeface="Gill Sans MT" panose="020B0502020104020203" pitchFamily="34" charset="0"/>
              </a:rPr>
              <a:t>&lt;30B</a:t>
            </a:r>
            <a:r>
              <a:rPr lang="zh-CN" altLang="en-US" dirty="0">
                <a:latin typeface="Gill Sans MT" panose="020B0502020104020203" pitchFamily="34" charset="0"/>
              </a:rPr>
              <a:t>），训练数据不像 </a:t>
            </a:r>
            <a:r>
              <a:rPr lang="en-US" altLang="zh-CN" dirty="0">
                <a:latin typeface="Gill Sans MT" panose="020B0502020104020203" pitchFamily="34" charset="0"/>
              </a:rPr>
              <a:t>LLM</a:t>
            </a:r>
            <a:r>
              <a:rPr lang="zh-CN" altLang="en-US" dirty="0">
                <a:latin typeface="Gill Sans MT" panose="020B0502020104020203" pitchFamily="34" charset="0"/>
              </a:rPr>
              <a:t> 可以无监督学习；</a:t>
            </a:r>
            <a:endParaRPr lang="en-US" altLang="zh-CN" dirty="0">
              <a:latin typeface="Gill Sans MT" panose="020B0502020104020203" pitchFamily="34" charset="0"/>
            </a:endParaRPr>
          </a:p>
          <a:p>
            <a:pPr marL="694190" lvl="1" indent="-457200">
              <a:buFont typeface="+mj-lt"/>
              <a:buAutoNum type="arabicPeriod"/>
            </a:pPr>
            <a:r>
              <a:rPr lang="en-US" altLang="zh-CN" dirty="0">
                <a:latin typeface="Gill Sans MT" panose="020B0502020104020203" pitchFamily="34" charset="0"/>
              </a:rPr>
              <a:t>OpenAI</a:t>
            </a:r>
            <a:r>
              <a:rPr lang="zh-CN" altLang="en-US" dirty="0">
                <a:latin typeface="Gill Sans MT" panose="020B0502020104020203" pitchFamily="34" charset="0"/>
              </a:rPr>
              <a:t> 尚未公布 </a:t>
            </a:r>
            <a:r>
              <a:rPr lang="en-US" altLang="zh-CN" dirty="0">
                <a:latin typeface="Gill Sans MT" panose="020B0502020104020203" pitchFamily="34" charset="0"/>
              </a:rPr>
              <a:t>SORA</a:t>
            </a:r>
            <a:r>
              <a:rPr lang="zh-CN" altLang="en-US" dirty="0">
                <a:latin typeface="Gill Sans MT" panose="020B0502020104020203" pitchFamily="34" charset="0"/>
              </a:rPr>
              <a:t> 商业化时间，视频生成距离成熟还有时间距离（</a:t>
            </a:r>
            <a:r>
              <a:rPr lang="en-US" altLang="zh-CN" dirty="0">
                <a:latin typeface="Gill Sans MT" panose="020B0502020104020203" pitchFamily="34" charset="0"/>
              </a:rPr>
              <a:t>&lt;</a:t>
            </a:r>
            <a:r>
              <a:rPr lang="zh-CN" altLang="en-US" dirty="0">
                <a:latin typeface="Gill Sans MT" panose="020B0502020104020203" pitchFamily="34" charset="0"/>
              </a:rPr>
              <a:t> 半年）；</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技术上输入内容控制一致性等问题仍需解决，推理算力全面爆发仍然有时间差（</a:t>
            </a:r>
            <a:r>
              <a:rPr lang="en-US" altLang="zh-CN" dirty="0">
                <a:latin typeface="Gill Sans MT" panose="020B0502020104020203" pitchFamily="34" charset="0"/>
              </a:rPr>
              <a:t>&gt;</a:t>
            </a:r>
            <a:r>
              <a:rPr lang="zh-CN" altLang="en-US" dirty="0">
                <a:latin typeface="Gill Sans MT" panose="020B0502020104020203" pitchFamily="34" charset="0"/>
              </a:rPr>
              <a:t> 半年）；</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目前推理算力比 </a:t>
            </a:r>
            <a:r>
              <a:rPr lang="en-US" altLang="zh-CN" dirty="0">
                <a:latin typeface="Gill Sans MT" panose="020B0502020104020203" pitchFamily="34" charset="0"/>
              </a:rPr>
              <a:t>SD</a:t>
            </a:r>
            <a:r>
              <a:rPr lang="zh-CN" altLang="en-US" dirty="0">
                <a:latin typeface="Gill Sans MT" panose="020B0502020104020203" pitchFamily="34" charset="0"/>
              </a:rPr>
              <a:t>、</a:t>
            </a:r>
            <a:r>
              <a:rPr lang="en-US" altLang="zh-CN" dirty="0">
                <a:latin typeface="Gill Sans MT" panose="020B0502020104020203" pitchFamily="34" charset="0"/>
              </a:rPr>
              <a:t>SDXL</a:t>
            </a:r>
            <a:r>
              <a:rPr lang="zh-CN" altLang="en-US" dirty="0">
                <a:latin typeface="Gill Sans MT" panose="020B0502020104020203" pitchFamily="34" charset="0"/>
              </a:rPr>
              <a:t> 要大</a:t>
            </a:r>
            <a:r>
              <a:rPr lang="en-US" altLang="zh-CN" dirty="0">
                <a:latin typeface="Gill Sans MT" panose="020B0502020104020203" pitchFamily="34" charset="0"/>
              </a:rPr>
              <a:t>2/3</a:t>
            </a:r>
            <a:r>
              <a:rPr lang="zh-CN" altLang="en-US" dirty="0">
                <a:latin typeface="Gill Sans MT" panose="020B0502020104020203" pitchFamily="34" charset="0"/>
              </a:rPr>
              <a:t>个量级，需要结合 </a:t>
            </a:r>
            <a:r>
              <a:rPr lang="en-US" altLang="zh-CN" dirty="0">
                <a:latin typeface="Gill Sans MT" panose="020B0502020104020203" pitchFamily="34" charset="0"/>
              </a:rPr>
              <a:t>AI</a:t>
            </a:r>
            <a:r>
              <a:rPr lang="zh-CN" altLang="en-US" dirty="0">
                <a:latin typeface="Gill Sans MT" panose="020B0502020104020203" pitchFamily="34" charset="0"/>
              </a:rPr>
              <a:t> 训练集群或者 </a:t>
            </a:r>
            <a:r>
              <a:rPr lang="en-US" altLang="zh-CN" dirty="0">
                <a:latin typeface="Gill Sans MT" panose="020B0502020104020203" pitchFamily="34" charset="0"/>
              </a:rPr>
              <a:t>AI</a:t>
            </a:r>
            <a:r>
              <a:rPr lang="zh-CN" altLang="en-US" dirty="0">
                <a:latin typeface="Gill Sans MT" panose="020B0502020104020203" pitchFamily="34" charset="0"/>
              </a:rPr>
              <a:t> 推理集群；</a:t>
            </a:r>
            <a:endParaRPr lang="en-US" altLang="zh-CN" dirty="0">
              <a:latin typeface="Gill Sans MT" panose="020B0502020104020203" pitchFamily="34" charset="0"/>
            </a:endParaRPr>
          </a:p>
          <a:p>
            <a:pPr marL="694190" lvl="1" indent="-457200">
              <a:buFont typeface="+mj-lt"/>
              <a:buAutoNum type="arabicPeriod"/>
            </a:pPr>
            <a:r>
              <a:rPr lang="en-US" altLang="zh-CN" dirty="0">
                <a:latin typeface="Gill Sans MT" panose="020B0502020104020203" pitchFamily="34" charset="0"/>
              </a:rPr>
              <a:t>LLM</a:t>
            </a:r>
            <a:r>
              <a:rPr lang="zh-CN" altLang="en-US" dirty="0">
                <a:latin typeface="Gill Sans MT" panose="020B0502020104020203" pitchFamily="34" charset="0"/>
              </a:rPr>
              <a:t> 大语言模型仍然是</a:t>
            </a:r>
            <a:r>
              <a:rPr lang="en-US" altLang="zh-CN" dirty="0">
                <a:latin typeface="Gill Sans MT" panose="020B0502020104020203" pitchFamily="34" charset="0"/>
              </a:rPr>
              <a:t>24</a:t>
            </a:r>
            <a:r>
              <a:rPr lang="zh-CN" altLang="en-US" dirty="0">
                <a:latin typeface="Gill Sans MT" panose="020B0502020104020203" pitchFamily="34" charset="0"/>
              </a:rPr>
              <a:t>年消耗算力大头，多模态很多工作建立在语言之上；</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2136628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1860BF3-BAE3-004F-8218-200C254BF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58621" y="3504655"/>
            <a:ext cx="3439096" cy="2732657"/>
          </a:xfrm>
          <a:prstGeom prst="rect">
            <a:avLst/>
          </a:prstGeom>
        </p:spPr>
      </p:pic>
      <p:sp>
        <p:nvSpPr>
          <p:cNvPr id="5" name="标题 4">
            <a:extLst>
              <a:ext uri="{FF2B5EF4-FFF2-40B4-BE49-F238E27FC236}">
                <a16:creationId xmlns:a16="http://schemas.microsoft.com/office/drawing/2014/main" id="{EE2366F6-0015-A542-887A-C453AE4D1D7D}"/>
              </a:ext>
            </a:extLst>
          </p:cNvPr>
          <p:cNvSpPr>
            <a:spLocks noGrp="1"/>
          </p:cNvSpPr>
          <p:nvPr>
            <p:ph type="title"/>
          </p:nvPr>
        </p:nvSpPr>
        <p:spPr/>
        <p:txBody>
          <a:bodyPr/>
          <a:lstStyle/>
          <a:p>
            <a:r>
              <a:rPr lang="zh-CN" altLang="en-US" dirty="0"/>
              <a:t>思考点 </a:t>
            </a:r>
            <a:r>
              <a:rPr lang="en-US" altLang="zh-CN" dirty="0"/>
              <a:t>2</a:t>
            </a:r>
            <a:r>
              <a:rPr lang="zh-CN" altLang="en-US" dirty="0"/>
              <a:t>：</a:t>
            </a:r>
            <a:r>
              <a:rPr lang="zh-CN" altLang="en-US" dirty="0">
                <a:latin typeface="Gill Sans MT" panose="020B0502020104020203" pitchFamily="34" charset="0"/>
              </a:rPr>
              <a:t>对厂商的挑战</a:t>
            </a:r>
            <a:endParaRPr lang="zh-CN" altLang="en-US" dirty="0"/>
          </a:p>
        </p:txBody>
      </p:sp>
      <p:sp>
        <p:nvSpPr>
          <p:cNvPr id="6" name="内容占位符 5">
            <a:extLst>
              <a:ext uri="{FF2B5EF4-FFF2-40B4-BE49-F238E27FC236}">
                <a16:creationId xmlns:a16="http://schemas.microsoft.com/office/drawing/2014/main" id="{4754548C-F157-D94E-B18D-E659A26B7CB8}"/>
              </a:ext>
            </a:extLst>
          </p:cNvPr>
          <p:cNvSpPr>
            <a:spLocks noGrp="1"/>
          </p:cNvSpPr>
          <p:nvPr>
            <p:ph sz="half" idx="1"/>
          </p:nvPr>
        </p:nvSpPr>
        <p:spPr>
          <a:xfrm>
            <a:off x="623635" y="1340768"/>
            <a:ext cx="10963473" cy="3456384"/>
          </a:xfrm>
        </p:spPr>
        <p:txBody>
          <a:bodyPr/>
          <a:lstStyle/>
          <a:p>
            <a:pPr>
              <a:lnSpc>
                <a:spcPct val="200000"/>
              </a:lnSpc>
            </a:pPr>
            <a:r>
              <a:rPr lang="zh-CN" altLang="en-US" b="1" dirty="0">
                <a:latin typeface="Gill Sans MT" panose="020B0502020104020203" pitchFamily="34" charset="0"/>
              </a:rPr>
              <a:t>对国产芯片和厂商带来哪些思考？需要快速复现跟进？</a:t>
            </a:r>
            <a:endParaRPr lang="en-US" altLang="zh-CN" b="1"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视频生成不像 </a:t>
            </a:r>
            <a:r>
              <a:rPr lang="en-US" altLang="zh-CN" dirty="0">
                <a:latin typeface="Gill Sans MT" panose="020B0502020104020203" pitchFamily="34" charset="0"/>
              </a:rPr>
              <a:t>LLM</a:t>
            </a:r>
            <a:r>
              <a:rPr lang="zh-CN" altLang="en-US" dirty="0">
                <a:latin typeface="Gill Sans MT" panose="020B0502020104020203" pitchFamily="34" charset="0"/>
              </a:rPr>
              <a:t> 已经统一范式，视频大模型训练场景变化快速，不再是搞定 </a:t>
            </a:r>
            <a:r>
              <a:rPr lang="en-US" altLang="zh-CN" dirty="0">
                <a:latin typeface="Gill Sans MT" panose="020B0502020104020203" pitchFamily="34" charset="0"/>
              </a:rPr>
              <a:t>LLAMA</a:t>
            </a:r>
            <a:r>
              <a:rPr lang="zh-CN" altLang="en-US" dirty="0">
                <a:latin typeface="Gill Sans MT" panose="020B0502020104020203" pitchFamily="34" charset="0"/>
              </a:rPr>
              <a:t> 系列；</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小模型时代动态 </a:t>
            </a:r>
            <a:r>
              <a:rPr lang="en-US" altLang="zh-CN" dirty="0">
                <a:latin typeface="Gill Sans MT" panose="020B0502020104020203" pitchFamily="34" charset="0"/>
              </a:rPr>
              <a:t>Shape</a:t>
            </a:r>
            <a:r>
              <a:rPr lang="zh-CN" altLang="en-US" dirty="0">
                <a:latin typeface="Gill Sans MT" panose="020B0502020104020203" pitchFamily="34" charset="0"/>
              </a:rPr>
              <a:t>、</a:t>
            </a:r>
            <a:r>
              <a:rPr lang="en-US" altLang="zh-CN" dirty="0">
                <a:latin typeface="Gill Sans MT" panose="020B0502020104020203" pitchFamily="34" charset="0"/>
              </a:rPr>
              <a:t>PyTorch</a:t>
            </a:r>
            <a:r>
              <a:rPr lang="zh-CN" altLang="en-US" dirty="0">
                <a:latin typeface="Gill Sans MT" panose="020B0502020104020203" pitchFamily="34" charset="0"/>
              </a:rPr>
              <a:t> 新特性兼容、分布式并行能力、</a:t>
            </a:r>
            <a:r>
              <a:rPr lang="en-US" altLang="zh-CN" dirty="0">
                <a:latin typeface="Gill Sans MT" panose="020B0502020104020203" pitchFamily="34" charset="0"/>
              </a:rPr>
              <a:t>CV</a:t>
            </a:r>
            <a:r>
              <a:rPr lang="zh-CN" altLang="en-US" dirty="0">
                <a:latin typeface="Gill Sans MT" panose="020B0502020104020203" pitchFamily="34" charset="0"/>
              </a:rPr>
              <a:t> 算子补齐等问题开始凸显；</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对 </a:t>
            </a:r>
            <a:r>
              <a:rPr lang="en-US" altLang="zh-CN" dirty="0">
                <a:latin typeface="Gill Sans MT" panose="020B0502020104020203" pitchFamily="34" charset="0"/>
              </a:rPr>
              <a:t>AI</a:t>
            </a:r>
            <a:r>
              <a:rPr lang="zh-CN" altLang="en-US" dirty="0">
                <a:latin typeface="Gill Sans MT" panose="020B0502020104020203" pitchFamily="34" charset="0"/>
              </a:rPr>
              <a:t> 编译器挑战仍然非常大， 如何提供如 </a:t>
            </a:r>
            <a:r>
              <a:rPr lang="en-US" altLang="zh-CN" dirty="0">
                <a:latin typeface="Gill Sans MT" panose="020B0502020104020203" pitchFamily="34" charset="0"/>
              </a:rPr>
              <a:t>CUDA</a:t>
            </a:r>
            <a:r>
              <a:rPr lang="zh-CN" altLang="en-US" dirty="0">
                <a:latin typeface="Gill Sans MT" panose="020B0502020104020203" pitchFamily="34" charset="0"/>
              </a:rPr>
              <a:t> 般灵活编程体系并且拓展应用生态；</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快速兼容 </a:t>
            </a:r>
            <a:r>
              <a:rPr lang="en-US" altLang="zh-CN" dirty="0">
                <a:latin typeface="Gill Sans MT" panose="020B0502020104020203" pitchFamily="34" charset="0"/>
              </a:rPr>
              <a:t>PT</a:t>
            </a:r>
            <a:r>
              <a:rPr lang="zh-CN" altLang="en-US" dirty="0">
                <a:latin typeface="Gill Sans MT" panose="020B0502020104020203" pitchFamily="34" charset="0"/>
              </a:rPr>
              <a:t> 三方生态，</a:t>
            </a:r>
            <a:r>
              <a:rPr lang="en-US" altLang="zh-CN" dirty="0">
                <a:latin typeface="Gill Sans MT" panose="020B0502020104020203" pitchFamily="34" charset="0"/>
              </a:rPr>
              <a:t>e.g.</a:t>
            </a:r>
            <a:r>
              <a:rPr lang="zh-CN" altLang="en-US" dirty="0">
                <a:latin typeface="Gill Sans MT" panose="020B0502020104020203" pitchFamily="34" charset="0"/>
              </a:rPr>
              <a:t> 只支持头部三方库如 </a:t>
            </a:r>
            <a:r>
              <a:rPr lang="en-US" altLang="zh-CN" dirty="0">
                <a:latin typeface="Gill Sans MT" panose="020B0502020104020203" pitchFamily="34" charset="0"/>
              </a:rPr>
              <a:t>Huggingface</a:t>
            </a:r>
            <a:r>
              <a:rPr lang="zh-CN" altLang="en-US" dirty="0">
                <a:latin typeface="Gill Sans MT" panose="020B0502020104020203" pitchFamily="34" charset="0"/>
              </a:rPr>
              <a:t>、</a:t>
            </a:r>
            <a:r>
              <a:rPr lang="en-US" altLang="zh-CN" dirty="0">
                <a:latin typeface="Gill Sans MT" panose="020B0502020104020203" pitchFamily="34" charset="0"/>
              </a:rPr>
              <a:t>Megatron-LM</a:t>
            </a:r>
            <a:r>
              <a:rPr lang="zh-CN" altLang="en-US" dirty="0">
                <a:latin typeface="Gill Sans MT" panose="020B0502020104020203" pitchFamily="34" charset="0"/>
              </a:rPr>
              <a:t> 等远不能满足；</a:t>
            </a:r>
            <a:endParaRPr lang="en-US" altLang="zh-CN" dirty="0">
              <a:latin typeface="Gill Sans MT" panose="020B0502020104020203" pitchFamily="34" charset="0"/>
            </a:endParaRPr>
          </a:p>
          <a:p>
            <a:pPr marL="694190" lvl="1" indent="-457200">
              <a:buFont typeface="+mj-lt"/>
              <a:buAutoNum type="arabicPeriod"/>
            </a:pPr>
            <a:r>
              <a:rPr lang="en-US" altLang="zh-CN" dirty="0">
                <a:latin typeface="Gill Sans MT" panose="020B0502020104020203" pitchFamily="34" charset="0"/>
              </a:rPr>
              <a:t>CPU</a:t>
            </a:r>
            <a:r>
              <a:rPr lang="zh-CN" altLang="en-US" dirty="0">
                <a:latin typeface="Gill Sans MT" panose="020B0502020104020203" pitchFamily="34" charset="0"/>
              </a:rPr>
              <a:t> 的图像</a:t>
            </a:r>
            <a:r>
              <a:rPr lang="en-US" altLang="zh-CN" dirty="0">
                <a:latin typeface="Gill Sans MT" panose="020B0502020104020203" pitchFamily="34" charset="0"/>
              </a:rPr>
              <a:t>/</a:t>
            </a:r>
            <a:r>
              <a:rPr lang="zh-CN" altLang="en-US" dirty="0">
                <a:latin typeface="Gill Sans MT" panose="020B0502020104020203" pitchFamily="34" charset="0"/>
              </a:rPr>
              <a:t>视频处理会开始往 </a:t>
            </a:r>
            <a:r>
              <a:rPr lang="en-US" altLang="zh-CN" dirty="0">
                <a:latin typeface="Gill Sans MT" panose="020B0502020104020203" pitchFamily="34" charset="0"/>
              </a:rPr>
              <a:t>GPU</a:t>
            </a:r>
            <a:r>
              <a:rPr lang="zh-CN" altLang="en-US" dirty="0">
                <a:latin typeface="Gill Sans MT" panose="020B0502020104020203" pitchFamily="34" charset="0"/>
              </a:rPr>
              <a:t> 落地，如 </a:t>
            </a:r>
            <a:r>
              <a:rPr lang="en-US" altLang="zh-CN" dirty="0">
                <a:latin typeface="Gill Sans MT" panose="020B0502020104020203" pitchFamily="34" charset="0"/>
              </a:rPr>
              <a:t>NV</a:t>
            </a:r>
            <a:r>
              <a:rPr lang="zh-CN" altLang="en-US" dirty="0">
                <a:latin typeface="Gill Sans MT" panose="020B0502020104020203" pitchFamily="34" charset="0"/>
              </a:rPr>
              <a:t> </a:t>
            </a:r>
            <a:r>
              <a:rPr lang="en-US" altLang="zh-CN" dirty="0">
                <a:latin typeface="Gill Sans MT" panose="020B0502020104020203" pitchFamily="34" charset="0"/>
              </a:rPr>
              <a:t>DALI</a:t>
            </a:r>
            <a:r>
              <a:rPr lang="zh-CN" altLang="en-US" dirty="0">
                <a:latin typeface="Gill Sans MT" panose="020B0502020104020203" pitchFamily="34" charset="0"/>
              </a:rPr>
              <a:t> 等图像编码</a:t>
            </a:r>
            <a:r>
              <a:rPr lang="zh-CN" altLang="en-US">
                <a:latin typeface="Gill Sans MT" panose="020B0502020104020203" pitchFamily="34" charset="0"/>
              </a:rPr>
              <a:t>加速库；</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3017783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FF77E3-FF1D-0E4B-8EBC-DE16E43C1DB0}"/>
              </a:ext>
            </a:extLst>
          </p:cNvPr>
          <p:cNvSpPr>
            <a:spLocks noGrp="1"/>
          </p:cNvSpPr>
          <p:nvPr>
            <p:ph type="title"/>
          </p:nvPr>
        </p:nvSpPr>
        <p:spPr/>
        <p:txBody>
          <a:bodyPr/>
          <a:lstStyle/>
          <a:p>
            <a:pPr>
              <a:lnSpc>
                <a:spcPct val="150000"/>
              </a:lnSpc>
            </a:pPr>
            <a:r>
              <a:rPr lang="en-US" altLang="zh-CN" dirty="0"/>
              <a:t>SORA</a:t>
            </a:r>
            <a:r>
              <a:rPr lang="zh-CN" altLang="en-US" dirty="0"/>
              <a:t> 解读</a:t>
            </a:r>
            <a:endParaRPr lang="zh-CN" altLang="en-US" sz="6000" dirty="0"/>
          </a:p>
        </p:txBody>
      </p:sp>
    </p:spTree>
    <p:extLst>
      <p:ext uri="{BB962C8B-B14F-4D97-AF65-F5344CB8AC3E}">
        <p14:creationId xmlns:p14="http://schemas.microsoft.com/office/powerpoint/2010/main" val="4230949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1860BF3-BAE3-004F-8218-200C254BF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58621" y="3504655"/>
            <a:ext cx="3439096" cy="2732657"/>
          </a:xfrm>
          <a:prstGeom prst="rect">
            <a:avLst/>
          </a:prstGeom>
        </p:spPr>
      </p:pic>
      <p:sp>
        <p:nvSpPr>
          <p:cNvPr id="5" name="标题 4">
            <a:extLst>
              <a:ext uri="{FF2B5EF4-FFF2-40B4-BE49-F238E27FC236}">
                <a16:creationId xmlns:a16="http://schemas.microsoft.com/office/drawing/2014/main" id="{EE2366F6-0015-A542-887A-C453AE4D1D7D}"/>
              </a:ext>
            </a:extLst>
          </p:cNvPr>
          <p:cNvSpPr>
            <a:spLocks noGrp="1"/>
          </p:cNvSpPr>
          <p:nvPr>
            <p:ph type="title"/>
          </p:nvPr>
        </p:nvSpPr>
        <p:spPr/>
        <p:txBody>
          <a:bodyPr/>
          <a:lstStyle/>
          <a:p>
            <a:r>
              <a:rPr lang="zh-CN" altLang="en-US" dirty="0"/>
              <a:t>思考点 </a:t>
            </a:r>
            <a:r>
              <a:rPr lang="en-US" altLang="zh-CN" dirty="0"/>
              <a:t>3</a:t>
            </a:r>
            <a:r>
              <a:rPr lang="zh-CN" altLang="en-US" dirty="0"/>
              <a:t>：</a:t>
            </a:r>
            <a:r>
              <a:rPr lang="zh-CN" altLang="en-US" dirty="0">
                <a:latin typeface="Gill Sans MT" panose="020B0502020104020203" pitchFamily="34" charset="0"/>
              </a:rPr>
              <a:t>对市场策略的思考</a:t>
            </a:r>
            <a:endParaRPr lang="zh-CN" altLang="en-US" dirty="0"/>
          </a:p>
        </p:txBody>
      </p:sp>
      <p:sp>
        <p:nvSpPr>
          <p:cNvPr id="6" name="内容占位符 5">
            <a:extLst>
              <a:ext uri="{FF2B5EF4-FFF2-40B4-BE49-F238E27FC236}">
                <a16:creationId xmlns:a16="http://schemas.microsoft.com/office/drawing/2014/main" id="{4754548C-F157-D94E-B18D-E659A26B7CB8}"/>
              </a:ext>
            </a:extLst>
          </p:cNvPr>
          <p:cNvSpPr>
            <a:spLocks noGrp="1"/>
          </p:cNvSpPr>
          <p:nvPr>
            <p:ph sz="half" idx="1"/>
          </p:nvPr>
        </p:nvSpPr>
        <p:spPr>
          <a:xfrm>
            <a:off x="623635" y="1340768"/>
            <a:ext cx="10963473" cy="3456384"/>
          </a:xfrm>
        </p:spPr>
        <p:txBody>
          <a:bodyPr/>
          <a:lstStyle/>
          <a:p>
            <a:pPr>
              <a:lnSpc>
                <a:spcPct val="200000"/>
              </a:lnSpc>
            </a:pPr>
            <a:r>
              <a:rPr lang="zh-CN" altLang="en-US" b="1" dirty="0">
                <a:latin typeface="Gill Sans MT" panose="020B0502020104020203" pitchFamily="34" charset="0"/>
              </a:rPr>
              <a:t>哪些科技公司受益？哪些科技公司会持续跟进？市场会有哪些新的变化？</a:t>
            </a:r>
            <a:endParaRPr lang="en-US" altLang="zh-CN" b="1"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从底层改变内容生产方式，</a:t>
            </a:r>
            <a:r>
              <a:rPr lang="en-US" altLang="zh-CN" dirty="0">
                <a:latin typeface="Gill Sans MT" panose="020B0502020104020203" pitchFamily="34" charset="0"/>
              </a:rPr>
              <a:t>60</a:t>
            </a:r>
            <a:r>
              <a:rPr lang="zh-CN" altLang="en-US" dirty="0">
                <a:latin typeface="Gill Sans MT" panose="020B0502020104020203" pitchFamily="34" charset="0"/>
              </a:rPr>
              <a:t>秒高保真视频生成，多模态发展迎来新阶段，商用空间有望大幅打开；</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大力出奇迹：多模态大模型训练及应用普及对算力消耗将继续增长，看好 </a:t>
            </a:r>
            <a:r>
              <a:rPr lang="en-US" altLang="zh-CN" dirty="0">
                <a:latin typeface="Gill Sans MT" panose="020B0502020104020203" pitchFamily="34" charset="0"/>
              </a:rPr>
              <a:t>NVIDIA</a:t>
            </a:r>
            <a:r>
              <a:rPr lang="zh-CN" altLang="en-US" dirty="0">
                <a:latin typeface="Gill Sans MT" panose="020B0502020104020203" pitchFamily="34" charset="0"/>
              </a:rPr>
              <a:t>、</a:t>
            </a:r>
            <a:r>
              <a:rPr lang="en-US" altLang="zh-CN" dirty="0">
                <a:latin typeface="Gill Sans MT" panose="020B0502020104020203" pitchFamily="34" charset="0"/>
              </a:rPr>
              <a:t>AMD</a:t>
            </a:r>
            <a:r>
              <a:rPr lang="zh-CN" altLang="en-US" dirty="0">
                <a:latin typeface="Gill Sans MT" panose="020B0502020104020203" pitchFamily="34" charset="0"/>
              </a:rPr>
              <a:t> 芯片厂商；</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用户基础平台：基于已有用户做转化，可提升付费率及</a:t>
            </a:r>
            <a:r>
              <a:rPr lang="en-US" altLang="zh-CN" dirty="0">
                <a:latin typeface="Gill Sans MT" panose="020B0502020104020203" pitchFamily="34" charset="0"/>
              </a:rPr>
              <a:t>ARPPU</a:t>
            </a:r>
            <a:r>
              <a:rPr lang="zh-CN" altLang="en-US" dirty="0">
                <a:latin typeface="Gill Sans MT" panose="020B0502020104020203" pitchFamily="34" charset="0"/>
              </a:rPr>
              <a:t>，看好 </a:t>
            </a:r>
            <a:r>
              <a:rPr lang="en-US" altLang="zh-CN" dirty="0">
                <a:latin typeface="Gill Sans MT" panose="020B0502020104020203" pitchFamily="34" charset="0"/>
              </a:rPr>
              <a:t>Adobe</a:t>
            </a:r>
            <a:r>
              <a:rPr lang="zh-CN" altLang="en-US" dirty="0">
                <a:latin typeface="Gill Sans MT" panose="020B0502020104020203" pitchFamily="34" charset="0"/>
              </a:rPr>
              <a:t>、美图、焦点等；</a:t>
            </a:r>
            <a:endParaRPr lang="en-US" altLang="zh-CN" dirty="0">
              <a:latin typeface="Gill Sans MT" panose="020B0502020104020203" pitchFamily="34" charset="0"/>
            </a:endParaRPr>
          </a:p>
          <a:p>
            <a:pPr marL="694190" lvl="1" indent="-457200">
              <a:buFont typeface="+mj-lt"/>
              <a:buAutoNum type="arabicPeriod"/>
            </a:pPr>
            <a:r>
              <a:rPr lang="zh-CN" altLang="en-US" dirty="0">
                <a:latin typeface="Gill Sans MT" panose="020B0502020104020203" pitchFamily="34" charset="0"/>
              </a:rPr>
              <a:t>创业公司差距拉大：大模型技术迭代快，基于 </a:t>
            </a:r>
            <a:r>
              <a:rPr lang="en-US" altLang="zh-CN" dirty="0">
                <a:latin typeface="Gill Sans MT" panose="020B0502020104020203" pitchFamily="34" charset="0"/>
              </a:rPr>
              <a:t>LLAMA</a:t>
            </a:r>
            <a:r>
              <a:rPr lang="zh-CN" altLang="en-US" dirty="0">
                <a:latin typeface="Gill Sans MT" panose="020B0502020104020203" pitchFamily="34" charset="0"/>
              </a:rPr>
              <a:t> 微调百模大战可能迎来新一轮洗牌；</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2033917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1860BF3-BAE3-004F-8218-200C254BF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58621" y="3504655"/>
            <a:ext cx="3439096" cy="2732657"/>
          </a:xfrm>
          <a:prstGeom prst="rect">
            <a:avLst/>
          </a:prstGeom>
        </p:spPr>
      </p:pic>
      <p:sp>
        <p:nvSpPr>
          <p:cNvPr id="5" name="标题 4">
            <a:extLst>
              <a:ext uri="{FF2B5EF4-FFF2-40B4-BE49-F238E27FC236}">
                <a16:creationId xmlns:a16="http://schemas.microsoft.com/office/drawing/2014/main" id="{EE2366F6-0015-A542-887A-C453AE4D1D7D}"/>
              </a:ext>
            </a:extLst>
          </p:cNvPr>
          <p:cNvSpPr>
            <a:spLocks noGrp="1"/>
          </p:cNvSpPr>
          <p:nvPr>
            <p:ph type="title"/>
          </p:nvPr>
        </p:nvSpPr>
        <p:spPr/>
        <p:txBody>
          <a:bodyPr/>
          <a:lstStyle/>
          <a:p>
            <a:r>
              <a:rPr lang="zh-CN" altLang="en-US" dirty="0"/>
              <a:t>思考点 </a:t>
            </a:r>
            <a:r>
              <a:rPr lang="en-US" altLang="zh-CN" dirty="0"/>
              <a:t>4</a:t>
            </a:r>
            <a:r>
              <a:rPr lang="zh-CN" altLang="en-US" dirty="0"/>
              <a:t>：</a:t>
            </a:r>
            <a:r>
              <a:rPr lang="zh-CN" altLang="en-US" dirty="0">
                <a:latin typeface="Gill Sans MT" panose="020B0502020104020203" pitchFamily="34" charset="0"/>
              </a:rPr>
              <a:t>个人的发展</a:t>
            </a:r>
            <a:endParaRPr lang="zh-CN" altLang="en-US" dirty="0"/>
          </a:p>
        </p:txBody>
      </p:sp>
      <p:sp>
        <p:nvSpPr>
          <p:cNvPr id="6" name="内容占位符 5">
            <a:extLst>
              <a:ext uri="{FF2B5EF4-FFF2-40B4-BE49-F238E27FC236}">
                <a16:creationId xmlns:a16="http://schemas.microsoft.com/office/drawing/2014/main" id="{4754548C-F157-D94E-B18D-E659A26B7CB8}"/>
              </a:ext>
            </a:extLst>
          </p:cNvPr>
          <p:cNvSpPr>
            <a:spLocks noGrp="1"/>
          </p:cNvSpPr>
          <p:nvPr>
            <p:ph sz="half" idx="1"/>
          </p:nvPr>
        </p:nvSpPr>
        <p:spPr>
          <a:xfrm>
            <a:off x="623635" y="1340768"/>
            <a:ext cx="10963473" cy="3456384"/>
          </a:xfrm>
        </p:spPr>
        <p:txBody>
          <a:bodyPr/>
          <a:lstStyle/>
          <a:p>
            <a:pPr>
              <a:lnSpc>
                <a:spcPct val="200000"/>
              </a:lnSpc>
            </a:pPr>
            <a:r>
              <a:rPr lang="en-US" altLang="zh-CN" b="1" dirty="0">
                <a:latin typeface="Gill Sans MT" panose="020B0502020104020203" pitchFamily="34" charset="0"/>
              </a:rPr>
              <a:t>AI</a:t>
            </a:r>
            <a:r>
              <a:rPr lang="zh-CN" altLang="en-US" b="1" dirty="0">
                <a:latin typeface="Gill Sans MT" panose="020B0502020104020203" pitchFamily="34" charset="0"/>
              </a:rPr>
              <a:t> 行业变化如此之快，个人应该如何转型和抓住时代</a:t>
            </a:r>
            <a:r>
              <a:rPr lang="zh-CN" altLang="en-US" b="1">
                <a:latin typeface="Gill Sans MT" panose="020B0502020104020203" pitchFamily="34" charset="0"/>
              </a:rPr>
              <a:t>机遇？</a:t>
            </a:r>
            <a:endParaRPr lang="en-US" altLang="zh-CN" b="1" dirty="0">
              <a:latin typeface="Gill Sans MT" panose="020B0502020104020203" pitchFamily="34" charset="0"/>
            </a:endParaRPr>
          </a:p>
        </p:txBody>
      </p:sp>
    </p:spTree>
    <p:extLst>
      <p:ext uri="{BB962C8B-B14F-4D97-AF65-F5344CB8AC3E}">
        <p14:creationId xmlns:p14="http://schemas.microsoft.com/office/powerpoint/2010/main" val="1314911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16BC1ED-0E24-B849-8B51-BE956DC8D6F3}"/>
              </a:ext>
            </a:extLst>
          </p:cNvPr>
          <p:cNvSpPr>
            <a:spLocks noGrp="1"/>
          </p:cNvSpPr>
          <p:nvPr>
            <p:ph type="title"/>
          </p:nvPr>
        </p:nvSpPr>
        <p:spPr/>
        <p:txBody>
          <a:bodyPr/>
          <a:lstStyle/>
          <a:p>
            <a:r>
              <a:rPr lang="zh-CN" altLang="en-US" dirty="0"/>
              <a:t>引用</a:t>
            </a:r>
          </a:p>
        </p:txBody>
      </p:sp>
      <p:sp>
        <p:nvSpPr>
          <p:cNvPr id="6" name="内容占位符 5">
            <a:extLst>
              <a:ext uri="{FF2B5EF4-FFF2-40B4-BE49-F238E27FC236}">
                <a16:creationId xmlns:a16="http://schemas.microsoft.com/office/drawing/2014/main" id="{285BFD9E-79C3-EF40-8B88-53FB12969DC6}"/>
              </a:ext>
            </a:extLst>
          </p:cNvPr>
          <p:cNvSpPr>
            <a:spLocks noGrp="1"/>
          </p:cNvSpPr>
          <p:nvPr>
            <p:ph sz="half" idx="1"/>
          </p:nvPr>
        </p:nvSpPr>
        <p:spPr>
          <a:xfrm>
            <a:off x="623635" y="1196752"/>
            <a:ext cx="11163378" cy="5112568"/>
          </a:xfrm>
        </p:spPr>
        <p:txBody>
          <a:bodyPr/>
          <a:lstStyle/>
          <a:p>
            <a:pPr>
              <a:lnSpc>
                <a:spcPct val="100000"/>
              </a:lnSpc>
              <a:buFont typeface="+mj-lt"/>
              <a:buAutoNum type="arabicPeriod"/>
            </a:pPr>
            <a:r>
              <a:rPr lang="en-US" altLang="zh-CN" sz="1000" dirty="0">
                <a:latin typeface="Gill Sans MT" panose="020B0502020104020203" pitchFamily="34" charset="0"/>
              </a:rPr>
              <a:t>Srivastava, Nitish, Elman Mansimov, and Ruslan Salakhudinov. "Unsupervised learning of video representations using lstms." International conference on machine learning. PMLR, 2015.</a:t>
            </a:r>
            <a:r>
              <a:rPr lang="en-US" altLang="zh-CN" sz="1000" dirty="0">
                <a:latin typeface="Gill Sans MT" panose="020B0502020104020203" pitchFamily="34" charset="0"/>
                <a:hlinkClick r:id="rId2"/>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Chiappa, Silvia, et al. "Recurrent environment simulators." arXiv preprint arXiv:1704.02254 (2017).</a:t>
            </a:r>
            <a:r>
              <a:rPr lang="en-US" altLang="zh-CN" sz="1000" dirty="0">
                <a:latin typeface="Gill Sans MT" panose="020B0502020104020203" pitchFamily="34" charset="0"/>
                <a:hlinkClick r:id="rId3"/>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Ha, David, and Jürgen Schmidhuber. "World models." arXiv preprint arXiv:1803.10122 (2018).</a:t>
            </a:r>
            <a:r>
              <a:rPr lang="en-US" altLang="zh-CN" sz="1000" dirty="0">
                <a:latin typeface="Gill Sans MT" panose="020B0502020104020203" pitchFamily="34" charset="0"/>
                <a:hlinkClick r:id="rId4"/>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Vondrick, Carl, Hamed Pirsiavash, and Antonio Torralba. "Generating videos with scene dynamics." Advances in neural information processing systems 29 (2016).</a:t>
            </a:r>
            <a:r>
              <a:rPr lang="en-US" altLang="zh-CN" sz="1000" dirty="0">
                <a:latin typeface="Gill Sans MT" panose="020B0502020104020203" pitchFamily="34" charset="0"/>
                <a:hlinkClick r:id="rId5"/>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Tulyakov, Sergey, et al. "Mocogan: Decomposing motion and content for video generation." Proceedings of the IEEE conference on computer vision and pattern recognition. 2018.</a:t>
            </a:r>
            <a:r>
              <a:rPr lang="en-US" altLang="zh-CN" sz="1000" dirty="0">
                <a:latin typeface="Gill Sans MT" panose="020B0502020104020203" pitchFamily="34" charset="0"/>
                <a:hlinkClick r:id="rId6"/>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Clark, Aidan, Jeff Donahue, and Karen Simonyan. "Adversarial video generation on complex datasets." arXiv preprint arXiv:1907.06571 (2019).</a:t>
            </a:r>
            <a:r>
              <a:rPr lang="en-US" altLang="zh-CN" sz="1000" dirty="0">
                <a:latin typeface="Gill Sans MT" panose="020B0502020104020203" pitchFamily="34" charset="0"/>
                <a:hlinkClick r:id="rId7"/>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Brooks, Tim, et al. "Generating long videos of dynamic scenes." Advances in Neural Information Processing Systems 35 (2022): 31769-31781.</a:t>
            </a:r>
            <a:r>
              <a:rPr lang="en-US" altLang="zh-CN" sz="1000" dirty="0">
                <a:latin typeface="Gill Sans MT" panose="020B0502020104020203" pitchFamily="34" charset="0"/>
                <a:hlinkClick r:id="rId8"/>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Yan, Wilson, et al. "Videogpt: Video generation using vq-vae and transformers." arXiv preprint arXiv:2104.10157 (2021).</a:t>
            </a:r>
            <a:r>
              <a:rPr lang="en-US" altLang="zh-CN" sz="1000" dirty="0">
                <a:latin typeface="Gill Sans MT" panose="020B0502020104020203" pitchFamily="34" charset="0"/>
                <a:hlinkClick r:id="rId9"/>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Wu, Chenfei, et al. "Nüwa: Visual synthesis pre-training for neural visual world creation." European conference on computer vision. Cham: Springer Nature Switzerland, 2022.</a:t>
            </a:r>
            <a:r>
              <a:rPr lang="en-US" altLang="zh-CN" sz="1000" dirty="0">
                <a:latin typeface="Gill Sans MT" panose="020B0502020104020203" pitchFamily="34" charset="0"/>
                <a:hlinkClick r:id="rId10"/>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Ho, Jonathan, et al. "Imagen video: High definition video generation with diffusion models." </a:t>
            </a:r>
            <a:r>
              <a:rPr lang="en-US" altLang="zh-CN" sz="1000" i="1" dirty="0">
                <a:latin typeface="Gill Sans MT" panose="020B0502020104020203" pitchFamily="34" charset="0"/>
              </a:rPr>
              <a:t>arXiv preprint arXiv:2210.02303</a:t>
            </a:r>
            <a:r>
              <a:rPr lang="en-US" altLang="zh-CN" sz="1000" dirty="0">
                <a:latin typeface="Gill Sans MT" panose="020B0502020104020203" pitchFamily="34" charset="0"/>
              </a:rPr>
              <a:t> (2022).</a:t>
            </a:r>
            <a:r>
              <a:rPr lang="en-US" altLang="zh-CN" sz="1000" dirty="0">
                <a:latin typeface="Gill Sans MT" panose="020B0502020104020203" pitchFamily="34" charset="0"/>
                <a:hlinkClick r:id="rId11"/>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Blattmann, Andreas, et al. "Align your latents: High-resolution video synthesis with latent diffusion models." Proceedings of the IEEE/CVF Conference on Computer Vision and Pattern Recognition. 2023.</a:t>
            </a:r>
            <a:r>
              <a:rPr lang="en-US" altLang="zh-CN" sz="1000" dirty="0">
                <a:latin typeface="Gill Sans MT" panose="020B0502020104020203" pitchFamily="34" charset="0"/>
                <a:hlinkClick r:id="rId12"/>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Gupta, Agrim, et al. "Photorealistic video generation with diffusion models." arXiv preprint arXiv:2312.06662 (2023).</a:t>
            </a:r>
            <a:r>
              <a:rPr lang="en-US" altLang="zh-CN" sz="1000" dirty="0">
                <a:latin typeface="Gill Sans MT" panose="020B0502020104020203" pitchFamily="34" charset="0"/>
                <a:hlinkClick r:id="rId13"/>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Vaswani, Ashish, et al. "Attention is all you need." </a:t>
            </a:r>
            <a:r>
              <a:rPr lang="en-US" altLang="zh-CN" sz="1000" i="1" dirty="0">
                <a:latin typeface="Gill Sans MT" panose="020B0502020104020203" pitchFamily="34" charset="0"/>
              </a:rPr>
              <a:t>Advances in neural information processing systems</a:t>
            </a:r>
            <a:r>
              <a:rPr lang="en-US" altLang="zh-CN" sz="1000" dirty="0">
                <a:latin typeface="Gill Sans MT" panose="020B0502020104020203" pitchFamily="34" charset="0"/>
              </a:rPr>
              <a:t> 30 (2017).</a:t>
            </a:r>
            <a:r>
              <a:rPr lang="en-US" altLang="zh-CN" sz="1000" dirty="0">
                <a:latin typeface="Gill Sans MT" panose="020B0502020104020203" pitchFamily="34" charset="0"/>
                <a:hlinkClick r:id="rId14"/>
              </a:rPr>
              <a:t>↩︎</a:t>
            </a:r>
            <a:r>
              <a:rPr lang="en-US" altLang="zh-CN" sz="1000" dirty="0">
                <a:latin typeface="Gill Sans MT" panose="020B0502020104020203" pitchFamily="34" charset="0"/>
                <a:hlinkClick r:id="rId15"/>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Brown, Tom, et al. "Language models are few-shot learners." </a:t>
            </a:r>
            <a:r>
              <a:rPr lang="en-US" altLang="zh-CN" sz="1000" i="1" dirty="0">
                <a:latin typeface="Gill Sans MT" panose="020B0502020104020203" pitchFamily="34" charset="0"/>
              </a:rPr>
              <a:t>Advances in neural information processing systems</a:t>
            </a:r>
            <a:r>
              <a:rPr lang="en-US" altLang="zh-CN" sz="1000" dirty="0">
                <a:latin typeface="Gill Sans MT" panose="020B0502020104020203" pitchFamily="34" charset="0"/>
              </a:rPr>
              <a:t> 33 (2020): 1877-1901.</a:t>
            </a:r>
            <a:r>
              <a:rPr lang="en-US" altLang="zh-CN" sz="1000" dirty="0">
                <a:latin typeface="Gill Sans MT" panose="020B0502020104020203" pitchFamily="34" charset="0"/>
                <a:hlinkClick r:id="rId16"/>
              </a:rPr>
              <a:t>↩︎</a:t>
            </a:r>
            <a:r>
              <a:rPr lang="en-US" altLang="zh-CN" sz="1000" dirty="0">
                <a:latin typeface="Gill Sans MT" panose="020B0502020104020203" pitchFamily="34" charset="0"/>
                <a:hlinkClick r:id="rId17"/>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Dosovitskiy, Alexey, et al. "An image is worth 16x16 words: Transformers for image recognition at scale." </a:t>
            </a:r>
            <a:r>
              <a:rPr lang="en-US" altLang="zh-CN" sz="1000" i="1" dirty="0">
                <a:latin typeface="Gill Sans MT" panose="020B0502020104020203" pitchFamily="34" charset="0"/>
              </a:rPr>
              <a:t>arXiv preprint arXiv:2010.11929</a:t>
            </a:r>
            <a:r>
              <a:rPr lang="en-US" altLang="zh-CN" sz="1000" dirty="0">
                <a:latin typeface="Gill Sans MT" panose="020B0502020104020203" pitchFamily="34" charset="0"/>
              </a:rPr>
              <a:t> (2020).</a:t>
            </a:r>
            <a:r>
              <a:rPr lang="en-US" altLang="zh-CN" sz="1000" dirty="0">
                <a:latin typeface="Gill Sans MT" panose="020B0502020104020203" pitchFamily="34" charset="0"/>
                <a:hlinkClick r:id="rId18"/>
              </a:rPr>
              <a:t>↩︎</a:t>
            </a:r>
            <a:r>
              <a:rPr lang="en-US" altLang="zh-CN" sz="1000" dirty="0">
                <a:latin typeface="Gill Sans MT" panose="020B0502020104020203" pitchFamily="34" charset="0"/>
                <a:hlinkClick r:id="rId19"/>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Arnab, Anurag, et al. "Vivit: A video vision transformer." </a:t>
            </a:r>
            <a:r>
              <a:rPr lang="en-US" altLang="zh-CN" sz="1000" i="1" dirty="0">
                <a:latin typeface="Gill Sans MT" panose="020B0502020104020203" pitchFamily="34" charset="0"/>
              </a:rPr>
              <a:t>Proceedings of the IEEE/CVF international conference on computer vision</a:t>
            </a:r>
            <a:r>
              <a:rPr lang="en-US" altLang="zh-CN" sz="1000" dirty="0">
                <a:latin typeface="Gill Sans MT" panose="020B0502020104020203" pitchFamily="34" charset="0"/>
              </a:rPr>
              <a:t>. 2021.</a:t>
            </a:r>
            <a:r>
              <a:rPr lang="en-US" altLang="zh-CN" sz="1000" dirty="0">
                <a:latin typeface="Gill Sans MT" panose="020B0502020104020203" pitchFamily="34" charset="0"/>
                <a:hlinkClick r:id="rId20"/>
              </a:rPr>
              <a:t>↩︎</a:t>
            </a:r>
            <a:r>
              <a:rPr lang="en-US" altLang="zh-CN" sz="1000" dirty="0">
                <a:latin typeface="Gill Sans MT" panose="020B0502020104020203" pitchFamily="34" charset="0"/>
                <a:hlinkClick r:id="rId21"/>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He, Kaiming, et al. "Masked autoencoders are scalable vision learners." </a:t>
            </a:r>
            <a:r>
              <a:rPr lang="en-US" altLang="zh-CN" sz="1000" i="1" dirty="0">
                <a:latin typeface="Gill Sans MT" panose="020B0502020104020203" pitchFamily="34" charset="0"/>
              </a:rPr>
              <a:t>Proceedings of the IEEE/CVF conference on computer vision and pattern recognition</a:t>
            </a:r>
            <a:r>
              <a:rPr lang="en-US" altLang="zh-CN" sz="1000" dirty="0">
                <a:latin typeface="Gill Sans MT" panose="020B0502020104020203" pitchFamily="34" charset="0"/>
              </a:rPr>
              <a:t>. 2022.</a:t>
            </a:r>
            <a:r>
              <a:rPr lang="en-US" altLang="zh-CN" sz="1000" dirty="0">
                <a:latin typeface="Gill Sans MT" panose="020B0502020104020203" pitchFamily="34" charset="0"/>
                <a:hlinkClick r:id="rId22"/>
              </a:rPr>
              <a:t>↩︎</a:t>
            </a:r>
            <a:r>
              <a:rPr lang="en-US" altLang="zh-CN" sz="1000" dirty="0">
                <a:latin typeface="Gill Sans MT" panose="020B0502020104020203" pitchFamily="34" charset="0"/>
                <a:hlinkClick r:id="rId23"/>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Dehghani, Mostafa, et al. "Patch n'Pack: NaViT, a Vision Transformer for any Aspect Ratio and Resolution." </a:t>
            </a:r>
            <a:r>
              <a:rPr lang="en-US" altLang="zh-CN" sz="1000" i="1" dirty="0">
                <a:latin typeface="Gill Sans MT" panose="020B0502020104020203" pitchFamily="34" charset="0"/>
              </a:rPr>
              <a:t>arXiv preprint arXiv:2307.06304</a:t>
            </a:r>
            <a:r>
              <a:rPr lang="en-US" altLang="zh-CN" sz="1000" dirty="0">
                <a:latin typeface="Gill Sans MT" panose="020B0502020104020203" pitchFamily="34" charset="0"/>
              </a:rPr>
              <a:t> (2023).</a:t>
            </a:r>
            <a:r>
              <a:rPr lang="en-US" altLang="zh-CN" sz="1000" dirty="0">
                <a:latin typeface="Gill Sans MT" panose="020B0502020104020203" pitchFamily="34" charset="0"/>
                <a:hlinkClick r:id="rId24"/>
              </a:rPr>
              <a:t>↩︎</a:t>
            </a:r>
            <a:r>
              <a:rPr lang="en-US" altLang="zh-CN" sz="1000" dirty="0">
                <a:latin typeface="Gill Sans MT" panose="020B0502020104020203" pitchFamily="34" charset="0"/>
                <a:hlinkClick r:id="rId25"/>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Rombach, Robin, et al. "High-resolution image synthesis with latent diffusion models." </a:t>
            </a:r>
            <a:r>
              <a:rPr lang="en-US" altLang="zh-CN" sz="1000" i="1" dirty="0">
                <a:latin typeface="Gill Sans MT" panose="020B0502020104020203" pitchFamily="34" charset="0"/>
              </a:rPr>
              <a:t>Proceedings of the IEEE/CVF conference on computer vision and pattern recognition</a:t>
            </a:r>
            <a:r>
              <a:rPr lang="en-US" altLang="zh-CN" sz="1000" dirty="0">
                <a:latin typeface="Gill Sans MT" panose="020B0502020104020203" pitchFamily="34" charset="0"/>
              </a:rPr>
              <a:t>. 2022.</a:t>
            </a:r>
            <a:r>
              <a:rPr lang="en-US" altLang="zh-CN" sz="1000" dirty="0">
                <a:latin typeface="Gill Sans MT" panose="020B0502020104020203" pitchFamily="34" charset="0"/>
                <a:hlinkClick r:id="rId26"/>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Kingma, Diederik P., and Max Welling. "Auto-encoding variational bayes." </a:t>
            </a:r>
            <a:r>
              <a:rPr lang="en-US" altLang="zh-CN" sz="1000" i="1" dirty="0">
                <a:latin typeface="Gill Sans MT" panose="020B0502020104020203" pitchFamily="34" charset="0"/>
              </a:rPr>
              <a:t>arXiv preprint arXiv:1312.6114</a:t>
            </a:r>
            <a:r>
              <a:rPr lang="en-US" altLang="zh-CN" sz="1000" dirty="0">
                <a:latin typeface="Gill Sans MT" panose="020B0502020104020203" pitchFamily="34" charset="0"/>
              </a:rPr>
              <a:t> (2013).</a:t>
            </a:r>
            <a:r>
              <a:rPr lang="en-US" altLang="zh-CN" sz="1000" dirty="0">
                <a:latin typeface="Gill Sans MT" panose="020B0502020104020203" pitchFamily="34" charset="0"/>
                <a:hlinkClick r:id="rId27"/>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Sohl-Dickstein, Jascha, et al. "Deep unsupervised learning using nonequilibrium thermodynamics." </a:t>
            </a:r>
            <a:r>
              <a:rPr lang="en-US" altLang="zh-CN" sz="1000" i="1" dirty="0">
                <a:latin typeface="Gill Sans MT" panose="020B0502020104020203" pitchFamily="34" charset="0"/>
              </a:rPr>
              <a:t>International conference on machine learning</a:t>
            </a:r>
            <a:r>
              <a:rPr lang="en-US" altLang="zh-CN" sz="1000" dirty="0">
                <a:latin typeface="Gill Sans MT" panose="020B0502020104020203" pitchFamily="34" charset="0"/>
              </a:rPr>
              <a:t>. PMLR, 2015.</a:t>
            </a:r>
            <a:r>
              <a:rPr lang="en-US" altLang="zh-CN" sz="1000" dirty="0">
                <a:latin typeface="Gill Sans MT" panose="020B0502020104020203" pitchFamily="34" charset="0"/>
                <a:hlinkClick r:id="rId28"/>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Ho, Jonathan, Ajay Jain, and Pieter Abbeel. "Denoising diffusion probabilistic models." </a:t>
            </a:r>
            <a:r>
              <a:rPr lang="en-US" altLang="zh-CN" sz="1000" i="1" dirty="0">
                <a:latin typeface="Gill Sans MT" panose="020B0502020104020203" pitchFamily="34" charset="0"/>
              </a:rPr>
              <a:t>Advances in neural information processing systems</a:t>
            </a:r>
            <a:r>
              <a:rPr lang="en-US" altLang="zh-CN" sz="1000" dirty="0">
                <a:latin typeface="Gill Sans MT" panose="020B0502020104020203" pitchFamily="34" charset="0"/>
              </a:rPr>
              <a:t> 33 (2020): 6840-6851.</a:t>
            </a:r>
            <a:r>
              <a:rPr lang="en-US" altLang="zh-CN" sz="1000" dirty="0">
                <a:latin typeface="Gill Sans MT" panose="020B0502020104020203" pitchFamily="34" charset="0"/>
                <a:hlinkClick r:id="rId29"/>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Nichol, Alexander Quinn, and Prafulla Dhariwal. "Improved denoising diffusion probabilistic models." </a:t>
            </a:r>
            <a:r>
              <a:rPr lang="en-US" altLang="zh-CN" sz="1000" i="1" dirty="0">
                <a:latin typeface="Gill Sans MT" panose="020B0502020104020203" pitchFamily="34" charset="0"/>
              </a:rPr>
              <a:t>International Conference on Machine Learning</a:t>
            </a:r>
            <a:r>
              <a:rPr lang="en-US" altLang="zh-CN" sz="1000" dirty="0">
                <a:latin typeface="Gill Sans MT" panose="020B0502020104020203" pitchFamily="34" charset="0"/>
              </a:rPr>
              <a:t>. PMLR, 2021.</a:t>
            </a:r>
            <a:r>
              <a:rPr lang="en-US" altLang="zh-CN" sz="1000" dirty="0">
                <a:latin typeface="Gill Sans MT" panose="020B0502020104020203" pitchFamily="34" charset="0"/>
                <a:hlinkClick r:id="rId30"/>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Dhariwal, Prafulla, and Alexander Quinn Nichol. "Diffusion Models Beat GANs on Image Synthesis." </a:t>
            </a:r>
            <a:r>
              <a:rPr lang="en-US" altLang="zh-CN" sz="1000" i="1" dirty="0">
                <a:latin typeface="Gill Sans MT" panose="020B0502020104020203" pitchFamily="34" charset="0"/>
              </a:rPr>
              <a:t>Advances in Neural Information Processing Systems</a:t>
            </a:r>
            <a:r>
              <a:rPr lang="en-US" altLang="zh-CN" sz="1000" dirty="0">
                <a:latin typeface="Gill Sans MT" panose="020B0502020104020203" pitchFamily="34" charset="0"/>
              </a:rPr>
              <a:t>. 2021.</a:t>
            </a:r>
            <a:r>
              <a:rPr lang="en-US" altLang="zh-CN" sz="1000" dirty="0">
                <a:latin typeface="Gill Sans MT" panose="020B0502020104020203" pitchFamily="34" charset="0"/>
                <a:hlinkClick r:id="rId31"/>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Karras, Tero, et al. "Elucidating the design space of diffusion-based generative models." </a:t>
            </a:r>
            <a:r>
              <a:rPr lang="en-US" altLang="zh-CN" sz="1000" i="1" dirty="0">
                <a:latin typeface="Gill Sans MT" panose="020B0502020104020203" pitchFamily="34" charset="0"/>
              </a:rPr>
              <a:t>Advances in Neural Information Processing Systems</a:t>
            </a:r>
            <a:r>
              <a:rPr lang="en-US" altLang="zh-CN" sz="1000" dirty="0">
                <a:latin typeface="Gill Sans MT" panose="020B0502020104020203" pitchFamily="34" charset="0"/>
              </a:rPr>
              <a:t> 35 (2022): 26565-26577.</a:t>
            </a:r>
            <a:r>
              <a:rPr lang="en-US" altLang="zh-CN" sz="1000" dirty="0">
                <a:latin typeface="Gill Sans MT" panose="020B0502020104020203" pitchFamily="34" charset="0"/>
                <a:hlinkClick r:id="rId32"/>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Peebles, William, and Saining Xie. "Scalable diffusion models with transformers." </a:t>
            </a:r>
            <a:r>
              <a:rPr lang="en-US" altLang="zh-CN" sz="1000" i="1" dirty="0">
                <a:latin typeface="Gill Sans MT" panose="020B0502020104020203" pitchFamily="34" charset="0"/>
              </a:rPr>
              <a:t>Proceedings of the IEEE/CVF International Conference on Computer Vision</a:t>
            </a:r>
            <a:r>
              <a:rPr lang="en-US" altLang="zh-CN" sz="1000" dirty="0">
                <a:latin typeface="Gill Sans MT" panose="020B0502020104020203" pitchFamily="34" charset="0"/>
              </a:rPr>
              <a:t>. 2023.</a:t>
            </a:r>
            <a:r>
              <a:rPr lang="en-US" altLang="zh-CN" sz="1000" dirty="0">
                <a:latin typeface="Gill Sans MT" panose="020B0502020104020203" pitchFamily="34" charset="0"/>
                <a:hlinkClick r:id="rId33"/>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Chen, Mark, et al. "Generative pretraining from pixels." </a:t>
            </a:r>
            <a:r>
              <a:rPr lang="en-US" altLang="zh-CN" sz="1000" i="1" dirty="0">
                <a:latin typeface="Gill Sans MT" panose="020B0502020104020203" pitchFamily="34" charset="0"/>
              </a:rPr>
              <a:t>International conference on machine learning</a:t>
            </a:r>
            <a:r>
              <a:rPr lang="en-US" altLang="zh-CN" sz="1000" dirty="0">
                <a:latin typeface="Gill Sans MT" panose="020B0502020104020203" pitchFamily="34" charset="0"/>
              </a:rPr>
              <a:t>. PMLR, 2020.</a:t>
            </a:r>
            <a:r>
              <a:rPr lang="en-US" altLang="zh-CN" sz="1000" dirty="0">
                <a:latin typeface="Gill Sans MT" panose="020B0502020104020203" pitchFamily="34" charset="0"/>
                <a:hlinkClick r:id="rId34"/>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Ramesh, Aditya, et al. "Zero-shot text-to-image generation." </a:t>
            </a:r>
            <a:r>
              <a:rPr lang="en-US" altLang="zh-CN" sz="1000" i="1" dirty="0">
                <a:latin typeface="Gill Sans MT" panose="020B0502020104020203" pitchFamily="34" charset="0"/>
              </a:rPr>
              <a:t>International Conference on Machine Learning</a:t>
            </a:r>
            <a:r>
              <a:rPr lang="en-US" altLang="zh-CN" sz="1000" dirty="0">
                <a:latin typeface="Gill Sans MT" panose="020B0502020104020203" pitchFamily="34" charset="0"/>
              </a:rPr>
              <a:t>. PMLR, 2021.</a:t>
            </a:r>
            <a:r>
              <a:rPr lang="en-US" altLang="zh-CN" sz="1000" dirty="0">
                <a:latin typeface="Gill Sans MT" panose="020B0502020104020203" pitchFamily="34" charset="0"/>
                <a:hlinkClick r:id="rId35"/>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Yu, Jiahui, et al. "Scaling autoregressive models for content-rich text-to-image generation." </a:t>
            </a:r>
            <a:r>
              <a:rPr lang="en-US" altLang="zh-CN" sz="1000" i="1" dirty="0">
                <a:latin typeface="Gill Sans MT" panose="020B0502020104020203" pitchFamily="34" charset="0"/>
              </a:rPr>
              <a:t>arXiv preprint arXiv:2206.10789</a:t>
            </a:r>
            <a:r>
              <a:rPr lang="en-US" altLang="zh-CN" sz="1000" dirty="0">
                <a:latin typeface="Gill Sans MT" panose="020B0502020104020203" pitchFamily="34" charset="0"/>
              </a:rPr>
              <a:t> 2.3 (2022): 5.</a:t>
            </a:r>
            <a:r>
              <a:rPr lang="en-US" altLang="zh-CN" sz="1000" dirty="0">
                <a:latin typeface="Gill Sans MT" panose="020B0502020104020203" pitchFamily="34" charset="0"/>
                <a:hlinkClick r:id="rId36"/>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Betker, James, et al. "Improving image generation with better captions." </a:t>
            </a:r>
            <a:r>
              <a:rPr lang="en-US" altLang="zh-CN" sz="1000" i="1" dirty="0">
                <a:latin typeface="Gill Sans MT" panose="020B0502020104020203" pitchFamily="34" charset="0"/>
              </a:rPr>
              <a:t>Computer Science. https://cdn.openai.com/papers/dall-e-3. pdf</a:t>
            </a:r>
            <a:r>
              <a:rPr lang="en-US" altLang="zh-CN" sz="1000" dirty="0">
                <a:latin typeface="Gill Sans MT" panose="020B0502020104020203" pitchFamily="34" charset="0"/>
              </a:rPr>
              <a:t> 2.3 (2023): 8</a:t>
            </a:r>
            <a:r>
              <a:rPr lang="en-US" altLang="zh-CN" sz="1000" dirty="0">
                <a:latin typeface="Gill Sans MT" panose="020B0502020104020203" pitchFamily="34" charset="0"/>
                <a:hlinkClick r:id="rId37"/>
              </a:rPr>
              <a:t>↩︎</a:t>
            </a:r>
            <a:r>
              <a:rPr lang="en-US" altLang="zh-CN" sz="1000" dirty="0">
                <a:latin typeface="Gill Sans MT" panose="020B0502020104020203" pitchFamily="34" charset="0"/>
                <a:hlinkClick r:id="rId38"/>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Ramesh, Aditya, et al. "Hierarchical text-conditional image generation with clip latents." </a:t>
            </a:r>
            <a:r>
              <a:rPr lang="en-US" altLang="zh-CN" sz="1000" i="1" dirty="0">
                <a:latin typeface="Gill Sans MT" panose="020B0502020104020203" pitchFamily="34" charset="0"/>
              </a:rPr>
              <a:t>arXiv preprint arXiv:2204.06125</a:t>
            </a:r>
            <a:r>
              <a:rPr lang="en-US" altLang="zh-CN" sz="1000" dirty="0">
                <a:latin typeface="Gill Sans MT" panose="020B0502020104020203" pitchFamily="34" charset="0"/>
              </a:rPr>
              <a:t> 1.2 (2022): 3.</a:t>
            </a:r>
            <a:r>
              <a:rPr lang="en-US" altLang="zh-CN" sz="1000" dirty="0">
                <a:latin typeface="Gill Sans MT" panose="020B0502020104020203" pitchFamily="34" charset="0"/>
                <a:hlinkClick r:id="rId39"/>
              </a:rPr>
              <a:t>↩︎</a:t>
            </a:r>
            <a:endParaRPr lang="en-US" altLang="zh-CN" sz="1000" dirty="0">
              <a:latin typeface="Gill Sans MT" panose="020B0502020104020203" pitchFamily="34" charset="0"/>
            </a:endParaRPr>
          </a:p>
          <a:p>
            <a:pPr>
              <a:lnSpc>
                <a:spcPct val="100000"/>
              </a:lnSpc>
              <a:buFont typeface="+mj-lt"/>
              <a:buAutoNum type="arabicPeriod"/>
            </a:pPr>
            <a:r>
              <a:rPr lang="en-US" altLang="zh-CN" sz="1000" dirty="0">
                <a:latin typeface="Gill Sans MT" panose="020B0502020104020203" pitchFamily="34" charset="0"/>
              </a:rPr>
              <a:t>Meng, Chenlin, et al. "Sdedit: Guided image synthesis and editing with stochastic differential equations." </a:t>
            </a:r>
            <a:r>
              <a:rPr lang="en-US" altLang="zh-CN" sz="1000" i="1" dirty="0">
                <a:latin typeface="Gill Sans MT" panose="020B0502020104020203" pitchFamily="34" charset="0"/>
              </a:rPr>
              <a:t>arXiv preprint arXiv:2108.01073</a:t>
            </a:r>
            <a:r>
              <a:rPr lang="en-US" altLang="zh-CN" sz="1000" dirty="0">
                <a:latin typeface="Gill Sans MT" panose="020B0502020104020203" pitchFamily="34" charset="0"/>
              </a:rPr>
              <a:t> (2021).</a:t>
            </a:r>
            <a:r>
              <a:rPr lang="en-US" altLang="zh-CN" sz="1000" dirty="0">
                <a:latin typeface="Gill Sans MT" panose="020B0502020104020203" pitchFamily="34" charset="0"/>
                <a:hlinkClick r:id="rId40"/>
              </a:rPr>
              <a:t>↩︎</a:t>
            </a:r>
            <a:endParaRPr lang="en-US" altLang="zh-CN" sz="1000" dirty="0">
              <a:latin typeface="Gill Sans MT" panose="020B0502020104020203" pitchFamily="34" charset="0"/>
            </a:endParaRPr>
          </a:p>
          <a:p>
            <a:pPr>
              <a:lnSpc>
                <a:spcPct val="100000"/>
              </a:lnSpc>
              <a:buSzPct val="100000"/>
              <a:buFont typeface="+mj-lt"/>
              <a:buAutoNum type="arabicPeriod"/>
            </a:pPr>
            <a:r>
              <a:rPr lang="en-US" altLang="zh-CN" sz="1000" dirty="0">
                <a:latin typeface="Gill Sans MT" panose="020B0502020104020203" pitchFamily="34" charset="0"/>
              </a:rPr>
              <a:t>An Initial Exploration of Theoretical Support for Language Model Data Engineering. Part 1: Pretraining </a:t>
            </a:r>
          </a:p>
        </p:txBody>
      </p:sp>
    </p:spTree>
    <p:extLst>
      <p:ext uri="{BB962C8B-B14F-4D97-AF65-F5344CB8AC3E}">
        <p14:creationId xmlns:p14="http://schemas.microsoft.com/office/powerpoint/2010/main" val="4215874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38B937-B632-B646-B85A-DFFE82DB4FC1}"/>
              </a:ext>
            </a:extLst>
          </p:cNvPr>
          <p:cNvSpPr>
            <a:spLocks noGrp="1"/>
          </p:cNvSpPr>
          <p:nvPr>
            <p:ph type="title"/>
          </p:nvPr>
        </p:nvSpPr>
        <p:spPr/>
        <p:txBody>
          <a:bodyPr/>
          <a:lstStyle/>
          <a:p>
            <a:r>
              <a:rPr lang="zh-CN" altLang="en-US" dirty="0">
                <a:latin typeface="Futura Medium" panose="020B0602020204020303" pitchFamily="34" charset="-79"/>
                <a:cs typeface="Futura Medium" panose="020B0602020204020303" pitchFamily="34" charset="-79"/>
              </a:rPr>
              <a:t>省流总结</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E3EE5233-2499-1941-A929-603F1D7C3653}"/>
              </a:ext>
            </a:extLst>
          </p:cNvPr>
          <p:cNvSpPr>
            <a:spLocks noGrp="1"/>
          </p:cNvSpPr>
          <p:nvPr>
            <p:ph sz="half" idx="1"/>
          </p:nvPr>
        </p:nvSpPr>
        <p:spPr/>
        <p:txBody>
          <a:bodyPr/>
          <a:lstStyle/>
          <a:p>
            <a:pPr marL="457200" indent="-457200">
              <a:buFont typeface="+mj-lt"/>
              <a:buAutoNum type="arabicPeriod"/>
            </a:pPr>
            <a:r>
              <a:rPr lang="zh-CN" altLang="en-US" b="1" dirty="0">
                <a:latin typeface="Gill Sans MT" panose="020B0502020104020203" pitchFamily="34" charset="0"/>
              </a:rPr>
              <a:t>内容上：</a:t>
            </a:r>
            <a:endParaRPr lang="en-US" altLang="zh-CN" b="1" dirty="0">
              <a:latin typeface="Gill Sans MT" panose="020B0502020104020203" pitchFamily="34" charset="0"/>
            </a:endParaRPr>
          </a:p>
          <a:p>
            <a:pPr marL="694190" lvl="1" indent="-457200"/>
            <a:r>
              <a:rPr lang="zh-CN" altLang="en-US" sz="1600" dirty="0">
                <a:latin typeface="Gill Sans MT" panose="020B0502020104020203" pitchFamily="34" charset="0"/>
              </a:rPr>
              <a:t>最大支持</a:t>
            </a:r>
            <a:r>
              <a:rPr lang="en-US" altLang="zh-CN" sz="1600" dirty="0">
                <a:latin typeface="Gill Sans MT" panose="020B0502020104020203" pitchFamily="34" charset="0"/>
              </a:rPr>
              <a:t>60</a:t>
            </a:r>
            <a:r>
              <a:rPr lang="zh-CN" altLang="en-US" sz="1600" dirty="0">
                <a:latin typeface="Gill Sans MT" panose="020B0502020104020203" pitchFamily="34" charset="0"/>
              </a:rPr>
              <a:t>秒高保真视频生成，支持短视频前后扩展，即可保持视频连续，并扩展时长；</a:t>
            </a:r>
          </a:p>
          <a:p>
            <a:pPr marL="694190" lvl="1" indent="-457200"/>
            <a:r>
              <a:rPr lang="zh-CN" altLang="en-US" sz="1600" dirty="0">
                <a:latin typeface="Gill Sans MT" panose="020B0502020104020203" pitchFamily="34" charset="0"/>
              </a:rPr>
              <a:t>支持基于视频 </a:t>
            </a:r>
            <a:r>
              <a:rPr lang="en-US" altLang="zh-CN" sz="1600" dirty="0">
                <a:latin typeface="Gill Sans MT" panose="020B0502020104020203" pitchFamily="34" charset="0"/>
              </a:rPr>
              <a:t>+</a:t>
            </a:r>
            <a:r>
              <a:rPr lang="zh-CN" altLang="en-US" sz="1600" dirty="0">
                <a:latin typeface="Gill Sans MT" panose="020B0502020104020203" pitchFamily="34" charset="0"/>
              </a:rPr>
              <a:t>文本视频编辑，一句话改变原视频，彻底改变视频创作方式；</a:t>
            </a:r>
          </a:p>
          <a:p>
            <a:pPr marL="457200" indent="-457200">
              <a:buFont typeface="+mj-lt"/>
              <a:buAutoNum type="arabicPeriod"/>
            </a:pPr>
            <a:r>
              <a:rPr lang="zh-CN" altLang="en-US" b="1" dirty="0">
                <a:latin typeface="Gill Sans MT" panose="020B0502020104020203" pitchFamily="34" charset="0"/>
              </a:rPr>
              <a:t>技术上：</a:t>
            </a:r>
            <a:endParaRPr lang="en-US" altLang="zh-CN" b="1" dirty="0">
              <a:latin typeface="Gill Sans MT" panose="020B0502020104020203" pitchFamily="34" charset="0"/>
            </a:endParaRPr>
          </a:p>
          <a:p>
            <a:pPr marL="694190" lvl="1" indent="-457200"/>
            <a:r>
              <a:rPr lang="zh-CN" altLang="en-US" sz="1600" dirty="0">
                <a:latin typeface="Gill Sans MT" panose="020B0502020104020203" pitchFamily="34" charset="0"/>
              </a:rPr>
              <a:t>将视频压缩为空间时间块（</a:t>
            </a:r>
            <a:r>
              <a:rPr lang="en-US" altLang="zh-CN" sz="1600" dirty="0">
                <a:latin typeface="Gill Sans MT" panose="020B0502020104020203" pitchFamily="34" charset="0"/>
              </a:rPr>
              <a:t>Spacetime patches</a:t>
            </a:r>
            <a:r>
              <a:rPr lang="zh-CN" altLang="en-US" sz="1600" dirty="0">
                <a:latin typeface="Gill Sans MT" panose="020B0502020104020203" pitchFamily="34" charset="0"/>
              </a:rPr>
              <a:t>），使用 </a:t>
            </a:r>
            <a:r>
              <a:rPr lang="en-US" altLang="zh-CN" sz="1600" dirty="0">
                <a:latin typeface="Gill Sans MT" panose="020B0502020104020203" pitchFamily="34" charset="0"/>
              </a:rPr>
              <a:t>Diffusion Transformer</a:t>
            </a:r>
            <a:r>
              <a:rPr lang="zh-CN" altLang="en-US" sz="1600" dirty="0">
                <a:latin typeface="Gill Sans MT" panose="020B0502020104020203" pitchFamily="34" charset="0"/>
              </a:rPr>
              <a:t> 作为主干网络建模；</a:t>
            </a:r>
          </a:p>
          <a:p>
            <a:pPr marL="694190" lvl="1" indent="-457200"/>
            <a:r>
              <a:rPr lang="zh-CN" altLang="en-US" sz="1600" dirty="0">
                <a:latin typeface="Gill Sans MT" panose="020B0502020104020203" pitchFamily="34" charset="0"/>
              </a:rPr>
              <a:t>由于将视频信息压缩为 </a:t>
            </a:r>
            <a:r>
              <a:rPr lang="en-US" altLang="zh-CN" sz="1600" dirty="0">
                <a:latin typeface="Gill Sans MT" panose="020B0502020104020203" pitchFamily="34" charset="0"/>
              </a:rPr>
              <a:t>lower-dimensional latent space</a:t>
            </a:r>
            <a:r>
              <a:rPr lang="zh-CN" altLang="en-US" sz="1600" dirty="0">
                <a:latin typeface="Gill Sans MT" panose="020B0502020104020203" pitchFamily="34" charset="0"/>
              </a:rPr>
              <a:t>，可支持不同尺寸、时间、分辨率的直接生成；</a:t>
            </a:r>
          </a:p>
          <a:p>
            <a:pPr marL="457200" indent="-457200">
              <a:buFont typeface="+mj-lt"/>
              <a:buAutoNum type="arabicPeriod"/>
            </a:pPr>
            <a:r>
              <a:rPr lang="zh-CN" altLang="en-US" b="1" dirty="0">
                <a:latin typeface="Gill Sans MT" panose="020B0502020104020203" pitchFamily="34" charset="0"/>
              </a:rPr>
              <a:t>数据工程：</a:t>
            </a:r>
            <a:endParaRPr lang="en-US" altLang="zh-CN" b="1" dirty="0">
              <a:latin typeface="Gill Sans MT" panose="020B0502020104020203" pitchFamily="34" charset="0"/>
            </a:endParaRPr>
          </a:p>
          <a:p>
            <a:pPr marL="694190" lvl="1" indent="-457200"/>
            <a:r>
              <a:rPr lang="zh-CN" altLang="en-US" sz="1600" dirty="0">
                <a:latin typeface="Gill Sans MT" panose="020B0502020104020203" pitchFamily="34" charset="0"/>
              </a:rPr>
              <a:t>使用 </a:t>
            </a:r>
            <a:r>
              <a:rPr lang="en-US" altLang="zh-CN" sz="1600" dirty="0">
                <a:latin typeface="Gill Sans MT" panose="020B0502020104020203" pitchFamily="34" charset="0"/>
              </a:rPr>
              <a:t>DALL·E 3</a:t>
            </a:r>
            <a:r>
              <a:rPr lang="zh-CN" altLang="en-US" sz="1600" dirty="0">
                <a:latin typeface="Gill Sans MT" panose="020B0502020104020203" pitchFamily="34" charset="0"/>
              </a:rPr>
              <a:t> 进行视频文本标注；</a:t>
            </a:r>
            <a:endParaRPr lang="en-US" altLang="zh-CN" sz="1600" dirty="0">
              <a:latin typeface="Gill Sans MT" panose="020B0502020104020203" pitchFamily="34" charset="0"/>
            </a:endParaRPr>
          </a:p>
          <a:p>
            <a:pPr marL="694190" lvl="1" indent="-457200"/>
            <a:r>
              <a:rPr lang="zh-CN" altLang="en-US" sz="1600" dirty="0">
                <a:latin typeface="Gill Sans MT" panose="020B0502020104020203" pitchFamily="34" charset="0"/>
              </a:rPr>
              <a:t>利用 </a:t>
            </a:r>
            <a:r>
              <a:rPr lang="en-US" altLang="zh-CN" sz="1600" dirty="0">
                <a:latin typeface="Gill Sans MT" panose="020B0502020104020203" pitchFamily="34" charset="0"/>
              </a:rPr>
              <a:t>GPT4</a:t>
            </a:r>
            <a:r>
              <a:rPr lang="zh-CN" altLang="en-US" sz="1600" dirty="0">
                <a:latin typeface="Gill Sans MT" panose="020B0502020104020203" pitchFamily="34" charset="0"/>
              </a:rPr>
              <a:t> 将用户输入的简短提示词，扩充为复杂细节文本；</a:t>
            </a:r>
          </a:p>
          <a:p>
            <a:pPr marL="457200" indent="-457200">
              <a:buFont typeface="+mj-lt"/>
              <a:buAutoNum type="arabicPeriod"/>
            </a:pPr>
            <a:r>
              <a:rPr lang="zh-CN" altLang="en-US" b="1" dirty="0">
                <a:latin typeface="Gill Sans MT" panose="020B0502020104020203" pitchFamily="34" charset="0"/>
              </a:rPr>
              <a:t>其他：</a:t>
            </a:r>
            <a:endParaRPr lang="en-US" altLang="zh-CN" b="1" dirty="0">
              <a:latin typeface="Gill Sans MT" panose="020B0502020104020203" pitchFamily="34" charset="0"/>
            </a:endParaRPr>
          </a:p>
          <a:p>
            <a:pPr marL="694190" lvl="1" indent="-457200"/>
            <a:r>
              <a:rPr lang="zh-CN" altLang="en-US" sz="1600" dirty="0">
                <a:latin typeface="Gill Sans MT" panose="020B0502020104020203" pitchFamily="34" charset="0"/>
              </a:rPr>
              <a:t>物理交互的细节仍有缺陷，如玻璃破碎与水流，雪地脚印无法生成等；</a:t>
            </a:r>
          </a:p>
        </p:txBody>
      </p:sp>
      <p:sp>
        <p:nvSpPr>
          <p:cNvPr id="4" name="矩形 3">
            <a:extLst>
              <a:ext uri="{FF2B5EF4-FFF2-40B4-BE49-F238E27FC236}">
                <a16:creationId xmlns:a16="http://schemas.microsoft.com/office/drawing/2014/main" id="{029D621C-FDF3-4D4C-8243-3B52F83C2F65}"/>
              </a:ext>
            </a:extLst>
          </p:cNvPr>
          <p:cNvSpPr/>
          <p:nvPr/>
        </p:nvSpPr>
        <p:spPr>
          <a:xfrm>
            <a:off x="4298181" y="840546"/>
            <a:ext cx="8015759" cy="369332"/>
          </a:xfrm>
          <a:prstGeom prst="rect">
            <a:avLst/>
          </a:prstGeom>
        </p:spPr>
        <p:txBody>
          <a:bodyPr wrap="square">
            <a:spAutoFit/>
          </a:bodyPr>
          <a:lstStyle/>
          <a:p>
            <a:r>
              <a:rPr lang="en-US" altLang="zh-CN" i="1" dirty="0">
                <a:solidFill>
                  <a:srgbClr val="00FA00"/>
                </a:solidFill>
                <a:hlinkClick r:id="rId2">
                  <a:extLst>
                    <a:ext uri="{A12FA001-AC4F-418D-AE19-62706E023703}">
                      <ahyp:hlinkClr xmlns:ahyp="http://schemas.microsoft.com/office/drawing/2018/hyperlinkcolor" val="tx"/>
                    </a:ext>
                  </a:extLst>
                </a:hlinkClick>
              </a:rPr>
              <a:t>https://openai.com/research/video-generation-models-as-world-simulators</a:t>
            </a:r>
            <a:endParaRPr lang="en-US" altLang="zh-CN" i="1" dirty="0">
              <a:solidFill>
                <a:srgbClr val="00FA00"/>
              </a:solidFill>
            </a:endParaRPr>
          </a:p>
        </p:txBody>
      </p:sp>
    </p:spTree>
    <p:extLst>
      <p:ext uri="{BB962C8B-B14F-4D97-AF65-F5344CB8AC3E}">
        <p14:creationId xmlns:p14="http://schemas.microsoft.com/office/powerpoint/2010/main" val="212284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FF77E3-FF1D-0E4B-8EBC-DE16E43C1DB0}"/>
              </a:ext>
            </a:extLst>
          </p:cNvPr>
          <p:cNvSpPr>
            <a:spLocks noGrp="1"/>
          </p:cNvSpPr>
          <p:nvPr>
            <p:ph type="title"/>
          </p:nvPr>
        </p:nvSpPr>
        <p:spPr/>
        <p:txBody>
          <a:bodyPr/>
          <a:lstStyle/>
          <a:p>
            <a:pPr>
              <a:lnSpc>
                <a:spcPct val="150000"/>
              </a:lnSpc>
            </a:pPr>
            <a:r>
              <a:rPr lang="en-US" altLang="zh-CN" dirty="0"/>
              <a:t>SORA</a:t>
            </a:r>
            <a:r>
              <a:rPr lang="zh-CN" altLang="en-US" dirty="0"/>
              <a:t> 技术架构</a:t>
            </a:r>
            <a:endParaRPr lang="zh-CN" altLang="en-US" sz="6000" dirty="0"/>
          </a:p>
        </p:txBody>
      </p:sp>
    </p:spTree>
    <p:extLst>
      <p:ext uri="{BB962C8B-B14F-4D97-AF65-F5344CB8AC3E}">
        <p14:creationId xmlns:p14="http://schemas.microsoft.com/office/powerpoint/2010/main" val="336893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1D09760-8760-124E-8862-17A319485751}"/>
              </a:ext>
            </a:extLst>
          </p:cNvPr>
          <p:cNvSpPr>
            <a:spLocks noGrp="1"/>
          </p:cNvSpPr>
          <p:nvPr>
            <p:ph type="title"/>
          </p:nvPr>
        </p:nvSpPr>
        <p:spPr/>
        <p:txBody>
          <a:bodyPr/>
          <a:lstStyle/>
          <a:p>
            <a:r>
              <a:rPr lang="zh-CN" altLang="en-US" dirty="0"/>
              <a:t>相关技术架构</a:t>
            </a:r>
          </a:p>
        </p:txBody>
      </p:sp>
      <p:pic>
        <p:nvPicPr>
          <p:cNvPr id="2" name="图片 1">
            <a:extLst>
              <a:ext uri="{FF2B5EF4-FFF2-40B4-BE49-F238E27FC236}">
                <a16:creationId xmlns:a16="http://schemas.microsoft.com/office/drawing/2014/main" id="{97216B30-B9B3-1340-BC5F-BFB986404978}"/>
              </a:ext>
            </a:extLst>
          </p:cNvPr>
          <p:cNvPicPr>
            <a:picLocks noChangeAspect="1"/>
          </p:cNvPicPr>
          <p:nvPr/>
        </p:nvPicPr>
        <p:blipFill>
          <a:blip r:embed="rId2"/>
          <a:stretch>
            <a:fillRect/>
          </a:stretch>
        </p:blipFill>
        <p:spPr>
          <a:xfrm>
            <a:off x="1212986" y="1419977"/>
            <a:ext cx="9770789" cy="4832345"/>
          </a:xfrm>
          <a:prstGeom prst="rect">
            <a:avLst/>
          </a:prstGeom>
        </p:spPr>
      </p:pic>
    </p:spTree>
    <p:extLst>
      <p:ext uri="{BB962C8B-B14F-4D97-AF65-F5344CB8AC3E}">
        <p14:creationId xmlns:p14="http://schemas.microsoft.com/office/powerpoint/2010/main" val="970269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B06B48-7B46-7D49-B48C-3E6414B9C6B5}"/>
              </a:ext>
            </a:extLst>
          </p:cNvPr>
          <p:cNvSpPr>
            <a:spLocks noGrp="1"/>
          </p:cNvSpPr>
          <p:nvPr>
            <p:ph type="title"/>
          </p:nvPr>
        </p:nvSpPr>
        <p:spPr/>
        <p:txBody>
          <a:bodyPr/>
          <a:lstStyle/>
          <a:p>
            <a:r>
              <a:rPr kumimoji="1" lang="en-US" altLang="zh-CN" dirty="0"/>
              <a:t>SORA</a:t>
            </a:r>
            <a:r>
              <a:rPr kumimoji="1" lang="zh-CN" altLang="en-US" dirty="0"/>
              <a:t> 模型结构</a:t>
            </a:r>
          </a:p>
        </p:txBody>
      </p:sp>
      <p:sp>
        <p:nvSpPr>
          <p:cNvPr id="3" name="内容占位符 2">
            <a:extLst>
              <a:ext uri="{FF2B5EF4-FFF2-40B4-BE49-F238E27FC236}">
                <a16:creationId xmlns:a16="http://schemas.microsoft.com/office/drawing/2014/main" id="{E542F46F-AC79-9A4F-9CD0-9457BE8CA507}"/>
              </a:ext>
            </a:extLst>
          </p:cNvPr>
          <p:cNvSpPr>
            <a:spLocks noGrp="1"/>
          </p:cNvSpPr>
          <p:nvPr>
            <p:ph sz="half" idx="1"/>
          </p:nvPr>
        </p:nvSpPr>
        <p:spPr/>
        <p:txBody>
          <a:bodyPr/>
          <a:lstStyle/>
          <a:p>
            <a:r>
              <a:rPr kumimoji="1" lang="en-US" altLang="zh-CN" dirty="0"/>
              <a:t>SORA</a:t>
            </a:r>
            <a:r>
              <a:rPr kumimoji="1" lang="zh-CN" altLang="en-US" dirty="0"/>
              <a:t> 模型结构可以表示：</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6818C87-7DA0-7049-9E28-EA7D79BFDF6D}"/>
                  </a:ext>
                </a:extLst>
              </p:cNvPr>
              <p:cNvSpPr txBox="1"/>
              <p:nvPr/>
            </p:nvSpPr>
            <p:spPr>
              <a:xfrm>
                <a:off x="2172941" y="1988840"/>
                <a:ext cx="8224624" cy="369332"/>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m:rPr>
                          <m:nor/>
                        </m:rPr>
                        <a:rPr kumimoji="1" lang="en-US" altLang="zh-CN" sz="2400" dirty="0" smtClean="0">
                          <a:solidFill>
                            <a:srgbClr val="374154"/>
                          </a:solidFill>
                          <a:latin typeface="Gill Sans MT" panose="020B0502020104020203" pitchFamily="34" charset="0"/>
                        </a:rPr>
                        <m:t>SORA</m:t>
                      </m:r>
                      <m:r>
                        <m:rPr>
                          <m:nor/>
                        </m:rPr>
                        <a:rPr kumimoji="1" lang="en-US" altLang="zh-CN" sz="2400" dirty="0" smtClean="0">
                          <a:solidFill>
                            <a:srgbClr val="374154"/>
                          </a:solidFill>
                          <a:latin typeface="Gill Sans MT" panose="020B0502020104020203" pitchFamily="34" charset="0"/>
                        </a:rPr>
                        <m:t> = </m:t>
                      </m:r>
                      <m:d>
                        <m:dPr>
                          <m:begChr m:val="["/>
                          <m:endChr m:val="]"/>
                          <m:ctrlPr>
                            <a:rPr kumimoji="1" lang="en-US" altLang="zh-CN" sz="2400" i="1" dirty="0" smtClean="0">
                              <a:solidFill>
                                <a:srgbClr val="374154"/>
                              </a:solidFill>
                              <a:latin typeface="Cambria Math" panose="02040503050406030204" pitchFamily="18" charset="0"/>
                            </a:rPr>
                          </m:ctrlPr>
                        </m:dPr>
                        <m:e>
                          <m:r>
                            <m:rPr>
                              <m:nor/>
                            </m:rPr>
                            <a:rPr kumimoji="1" lang="en-US" altLang="zh-CN" sz="2400" dirty="0">
                              <a:solidFill>
                                <a:srgbClr val="374154"/>
                              </a:solidFill>
                              <a:latin typeface="Gill Sans MT" panose="020B0502020104020203" pitchFamily="34" charset="0"/>
                            </a:rPr>
                            <m:t>VAE</m:t>
                          </m:r>
                          <m:r>
                            <m:rPr>
                              <m:nor/>
                            </m:rPr>
                            <a:rPr kumimoji="1" lang="zh-CN" altLang="en-US" sz="2400" dirty="0">
                              <a:solidFill>
                                <a:srgbClr val="374154"/>
                              </a:solidFill>
                              <a:latin typeface="Gill Sans MT" panose="020B0502020104020203" pitchFamily="34" charset="0"/>
                            </a:rPr>
                            <m:t> </m:t>
                          </m:r>
                          <m:r>
                            <m:rPr>
                              <m:nor/>
                            </m:rPr>
                            <a:rPr kumimoji="1" lang="en-US" altLang="zh-CN" sz="2400" dirty="0">
                              <a:solidFill>
                                <a:srgbClr val="374154"/>
                              </a:solidFill>
                              <a:latin typeface="Gill Sans MT" panose="020B0502020104020203" pitchFamily="34" charset="0"/>
                            </a:rPr>
                            <m:t>encoder</m:t>
                          </m:r>
                          <m:r>
                            <m:rPr>
                              <m:nor/>
                            </m:rPr>
                            <a:rPr kumimoji="1" lang="en-US" altLang="zh-CN" sz="2400" dirty="0">
                              <a:solidFill>
                                <a:srgbClr val="374154"/>
                              </a:solidFill>
                              <a:latin typeface="Gill Sans MT" panose="020B0502020104020203" pitchFamily="34" charset="0"/>
                            </a:rPr>
                            <m:t> + </m:t>
                          </m:r>
                          <m:r>
                            <m:rPr>
                              <m:nor/>
                            </m:rPr>
                            <a:rPr kumimoji="1" lang="en-US" altLang="zh-CN" sz="2400" dirty="0">
                              <a:solidFill>
                                <a:srgbClr val="374154"/>
                              </a:solidFill>
                              <a:latin typeface="Gill Sans MT" panose="020B0502020104020203" pitchFamily="34" charset="0"/>
                            </a:rPr>
                            <m:t>DiT</m:t>
                          </m:r>
                          <m:r>
                            <m:rPr>
                              <m:nor/>
                            </m:rPr>
                            <a:rPr kumimoji="1" lang="zh-CN" altLang="en-US" sz="2400" b="0" i="0" dirty="0" smtClean="0">
                              <a:solidFill>
                                <a:srgbClr val="374154"/>
                              </a:solidFill>
                              <a:latin typeface="Gill Sans MT" panose="020B0502020104020203" pitchFamily="34" charset="0"/>
                            </a:rPr>
                            <m:t> </m:t>
                          </m:r>
                          <m:r>
                            <m:rPr>
                              <m:nor/>
                            </m:rPr>
                            <a:rPr kumimoji="1" lang="en-US" altLang="zh-CN" sz="2400" b="0" i="0" dirty="0" smtClean="0">
                              <a:solidFill>
                                <a:srgbClr val="374154"/>
                              </a:solidFill>
                              <a:latin typeface="Gill Sans MT" panose="020B0502020104020203" pitchFamily="34" charset="0"/>
                            </a:rPr>
                            <m:t>(</m:t>
                          </m:r>
                          <m:r>
                            <m:rPr>
                              <m:nor/>
                            </m:rPr>
                            <a:rPr kumimoji="1" lang="en-US" altLang="zh-CN" sz="2400" dirty="0">
                              <a:solidFill>
                                <a:srgbClr val="374154"/>
                              </a:solidFill>
                              <a:latin typeface="Gill Sans MT" panose="020B0502020104020203" pitchFamily="34" charset="0"/>
                            </a:rPr>
                            <m:t>DDPM</m:t>
                          </m:r>
                          <m:r>
                            <m:rPr>
                              <m:nor/>
                            </m:rPr>
                            <a:rPr kumimoji="1" lang="en-US" altLang="zh-CN" sz="2400" b="0" i="0" dirty="0" smtClean="0">
                              <a:solidFill>
                                <a:srgbClr val="374154"/>
                              </a:solidFill>
                              <a:latin typeface="Gill Sans MT" panose="020B0502020104020203" pitchFamily="34" charset="0"/>
                            </a:rPr>
                            <m:t>)</m:t>
                          </m:r>
                          <m:r>
                            <m:rPr>
                              <m:nor/>
                            </m:rPr>
                            <a:rPr kumimoji="1" lang="en-US" altLang="zh-CN" sz="2400" dirty="0">
                              <a:solidFill>
                                <a:srgbClr val="374154"/>
                              </a:solidFill>
                              <a:latin typeface="Gill Sans MT" panose="020B0502020104020203" pitchFamily="34" charset="0"/>
                            </a:rPr>
                            <m:t> + </m:t>
                          </m:r>
                          <m:r>
                            <m:rPr>
                              <m:nor/>
                            </m:rPr>
                            <a:rPr kumimoji="1" lang="en-US" altLang="zh-CN" sz="2400" dirty="0">
                              <a:solidFill>
                                <a:srgbClr val="374154"/>
                              </a:solidFill>
                              <a:latin typeface="Gill Sans MT" panose="020B0502020104020203" pitchFamily="34" charset="0"/>
                            </a:rPr>
                            <m:t>VAE</m:t>
                          </m:r>
                          <m:r>
                            <m:rPr>
                              <m:nor/>
                            </m:rPr>
                            <a:rPr kumimoji="1" lang="en-US" altLang="zh-CN" sz="2400" dirty="0">
                              <a:solidFill>
                                <a:srgbClr val="374154"/>
                              </a:solidFill>
                              <a:latin typeface="Gill Sans MT" panose="020B0502020104020203" pitchFamily="34" charset="0"/>
                            </a:rPr>
                            <m:t> </m:t>
                          </m:r>
                          <m:r>
                            <m:rPr>
                              <m:nor/>
                            </m:rPr>
                            <a:rPr kumimoji="1" lang="en-US" altLang="zh-CN" sz="2400" dirty="0">
                              <a:solidFill>
                                <a:srgbClr val="374154"/>
                              </a:solidFill>
                              <a:latin typeface="Gill Sans MT" panose="020B0502020104020203" pitchFamily="34" charset="0"/>
                            </a:rPr>
                            <m:t>decoder</m:t>
                          </m:r>
                          <m:r>
                            <a:rPr kumimoji="1" lang="en-US" altLang="zh-CN" sz="2400" b="0" i="1" dirty="0" smtClean="0">
                              <a:solidFill>
                                <a:srgbClr val="374154"/>
                              </a:solidFill>
                              <a:latin typeface="Cambria Math" panose="02040503050406030204" pitchFamily="18" charset="0"/>
                            </a:rPr>
                            <m:t>+</m:t>
                          </m:r>
                          <m:r>
                            <m:rPr>
                              <m:sty m:val="p"/>
                            </m:rPr>
                            <a:rPr kumimoji="1" lang="en-US" altLang="zh-CN" sz="2400" i="1" dirty="0" smtClean="0">
                              <a:solidFill>
                                <a:srgbClr val="374154"/>
                              </a:solidFill>
                              <a:latin typeface="Cambria Math" panose="02040503050406030204" pitchFamily="18" charset="0"/>
                            </a:rPr>
                            <m:t>CLIP</m:t>
                          </m:r>
                        </m:e>
                      </m:d>
                    </m:oMath>
                  </m:oMathPara>
                </a14:m>
                <a:endParaRPr kumimoji="1" lang="zh-CN" altLang="en-US" sz="2400" b="0" dirty="0" err="1">
                  <a:solidFill>
                    <a:srgbClr val="374154"/>
                  </a:solidFill>
                  <a:latin typeface="Gill Sans MT" panose="020B0502020104020203" pitchFamily="34" charset="0"/>
                </a:endParaRPr>
              </a:p>
            </p:txBody>
          </p:sp>
        </mc:Choice>
        <mc:Fallback xmlns="">
          <p:sp>
            <p:nvSpPr>
              <p:cNvPr id="4" name="文本框 3">
                <a:extLst>
                  <a:ext uri="{FF2B5EF4-FFF2-40B4-BE49-F238E27FC236}">
                    <a16:creationId xmlns:a16="http://schemas.microsoft.com/office/drawing/2014/main" id="{16818C87-7DA0-7049-9E28-EA7D79BFDF6D}"/>
                  </a:ext>
                </a:extLst>
              </p:cNvPr>
              <p:cNvSpPr txBox="1">
                <a:spLocks noRot="1" noChangeAspect="1" noMove="1" noResize="1" noEditPoints="1" noAdjustHandles="1" noChangeArrowheads="1" noChangeShapeType="1" noTextEdit="1"/>
              </p:cNvSpPr>
              <p:nvPr/>
            </p:nvSpPr>
            <p:spPr>
              <a:xfrm>
                <a:off x="2172941" y="1988840"/>
                <a:ext cx="8224624" cy="369332"/>
              </a:xfrm>
              <a:prstGeom prst="rect">
                <a:avLst/>
              </a:prstGeom>
              <a:blipFill>
                <a:blip r:embed="rId2"/>
                <a:stretch>
                  <a:fillRect t="-16667" b="-36667"/>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FDC9B00F-2883-2040-B3E1-F51BDCB30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781" y="2741027"/>
            <a:ext cx="11174945" cy="3453449"/>
          </a:xfrm>
          <a:prstGeom prst="rect">
            <a:avLst/>
          </a:prstGeom>
        </p:spPr>
      </p:pic>
    </p:spTree>
    <p:extLst>
      <p:ext uri="{BB962C8B-B14F-4D97-AF65-F5344CB8AC3E}">
        <p14:creationId xmlns:p14="http://schemas.microsoft.com/office/powerpoint/2010/main" val="401837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B06B48-7B46-7D49-B48C-3E6414B9C6B5}"/>
              </a:ext>
            </a:extLst>
          </p:cNvPr>
          <p:cNvSpPr>
            <a:spLocks noGrp="1"/>
          </p:cNvSpPr>
          <p:nvPr>
            <p:ph type="title"/>
          </p:nvPr>
        </p:nvSpPr>
        <p:spPr/>
        <p:txBody>
          <a:bodyPr/>
          <a:lstStyle/>
          <a:p>
            <a:r>
              <a:rPr kumimoji="1" lang="en-US" altLang="zh-CN" dirty="0"/>
              <a:t>SORA</a:t>
            </a:r>
            <a:r>
              <a:rPr kumimoji="1" lang="zh-CN" altLang="en-US" dirty="0"/>
              <a:t> 模型训练流程</a:t>
            </a:r>
          </a:p>
        </p:txBody>
      </p:sp>
      <p:sp>
        <p:nvSpPr>
          <p:cNvPr id="3" name="内容占位符 2">
            <a:extLst>
              <a:ext uri="{FF2B5EF4-FFF2-40B4-BE49-F238E27FC236}">
                <a16:creationId xmlns:a16="http://schemas.microsoft.com/office/drawing/2014/main" id="{E542F46F-AC79-9A4F-9CD0-9457BE8CA507}"/>
              </a:ext>
            </a:extLst>
          </p:cNvPr>
          <p:cNvSpPr>
            <a:spLocks noGrp="1"/>
          </p:cNvSpPr>
          <p:nvPr>
            <p:ph sz="half" idx="1"/>
          </p:nvPr>
        </p:nvSpPr>
        <p:spPr/>
        <p:txBody>
          <a:bodyPr/>
          <a:lstStyle/>
          <a:p>
            <a:r>
              <a:rPr lang="en-US" altLang="zh-CN" dirty="0">
                <a:latin typeface="Gill Sans MT" panose="020B0502020104020203" pitchFamily="34" charset="0"/>
              </a:rPr>
              <a:t>Step1</a:t>
            </a:r>
            <a:r>
              <a:rPr lang="zh-CN" altLang="en-US" dirty="0">
                <a:latin typeface="Gill Sans MT" panose="020B0502020104020203" pitchFamily="34" charset="0"/>
              </a:rPr>
              <a:t>：使用 </a:t>
            </a:r>
            <a:r>
              <a:rPr lang="en-US" altLang="zh-CN" dirty="0">
                <a:latin typeface="Gill Sans MT" panose="020B0502020104020203" pitchFamily="34" charset="0"/>
              </a:rPr>
              <a:t>DALLE</a:t>
            </a:r>
            <a:r>
              <a:rPr lang="zh-CN" altLang="en-US" dirty="0">
                <a:latin typeface="Gill Sans MT" panose="020B0502020104020203" pitchFamily="34" charset="0"/>
              </a:rPr>
              <a:t> </a:t>
            </a:r>
            <a:r>
              <a:rPr lang="en-US" altLang="zh-CN" dirty="0">
                <a:latin typeface="Gill Sans MT" panose="020B0502020104020203" pitchFamily="34" charset="0"/>
              </a:rPr>
              <a:t>3</a:t>
            </a:r>
            <a:r>
              <a:rPr lang="zh-CN" altLang="en-US" dirty="0">
                <a:latin typeface="Gill Sans MT" panose="020B0502020104020203" pitchFamily="34" charset="0"/>
              </a:rPr>
              <a:t>（</a:t>
            </a:r>
            <a:r>
              <a:rPr lang="en-US" altLang="zh-CN" dirty="0">
                <a:latin typeface="Gill Sans MT" panose="020B0502020104020203" pitchFamily="34" charset="0"/>
              </a:rPr>
              <a:t>CLIP</a:t>
            </a:r>
            <a:r>
              <a:rPr lang="zh-CN" altLang="en-US" dirty="0">
                <a:latin typeface="Gill Sans MT" panose="020B0502020104020203" pitchFamily="34" charset="0"/>
              </a:rPr>
              <a:t> ） 把文本和图像对 </a:t>
            </a:r>
            <a:r>
              <a:rPr lang="en-US" altLang="zh-CN" dirty="0">
                <a:latin typeface="Gill Sans MT" panose="020B0502020104020203" pitchFamily="34" charset="0"/>
              </a:rPr>
              <a:t>&lt;text</a:t>
            </a:r>
            <a:r>
              <a:rPr lang="zh-CN" altLang="en-US" dirty="0">
                <a:latin typeface="Gill Sans MT" panose="020B0502020104020203" pitchFamily="34" charset="0"/>
              </a:rPr>
              <a:t>，</a:t>
            </a:r>
            <a:r>
              <a:rPr lang="en-US" altLang="zh-CN" dirty="0">
                <a:latin typeface="Gill Sans MT" panose="020B0502020104020203" pitchFamily="34" charset="0"/>
              </a:rPr>
              <a:t>image&gt;</a:t>
            </a:r>
            <a:r>
              <a:rPr lang="zh-CN" altLang="en-US" dirty="0">
                <a:latin typeface="Gill Sans MT" panose="020B0502020104020203" pitchFamily="34" charset="0"/>
              </a:rPr>
              <a:t> 联系起来；</a:t>
            </a:r>
            <a:endParaRPr lang="en-US" altLang="zh-CN" dirty="0">
              <a:latin typeface="Gill Sans MT" panose="020B0502020104020203" pitchFamily="34" charset="0"/>
            </a:endParaRPr>
          </a:p>
          <a:p>
            <a:r>
              <a:rPr kumimoji="1" lang="en-US" altLang="zh-CN" dirty="0">
                <a:latin typeface="Gill Sans MT" panose="020B0502020104020203" pitchFamily="34" charset="0"/>
              </a:rPr>
              <a:t>Step2</a:t>
            </a:r>
            <a:r>
              <a:rPr kumimoji="1" lang="zh-CN" altLang="en-US" dirty="0">
                <a:latin typeface="Gill Sans MT" panose="020B0502020104020203" pitchFamily="34" charset="0"/>
              </a:rPr>
              <a:t>：</a:t>
            </a:r>
            <a:r>
              <a:rPr lang="zh-CN" altLang="en-US" dirty="0">
                <a:latin typeface="Gill Sans MT" panose="020B0502020104020203" pitchFamily="34" charset="0"/>
              </a:rPr>
              <a:t>视频数据切分为 </a:t>
            </a:r>
            <a:r>
              <a:rPr lang="en-US" altLang="zh-CN" dirty="0">
                <a:latin typeface="Gill Sans MT" panose="020B0502020104020203" pitchFamily="34" charset="0"/>
              </a:rPr>
              <a:t>Patches</a:t>
            </a:r>
            <a:r>
              <a:rPr lang="zh-CN" altLang="en-US" dirty="0">
                <a:latin typeface="Gill Sans MT" panose="020B0502020104020203" pitchFamily="34" charset="0"/>
              </a:rPr>
              <a:t> 通过 </a:t>
            </a:r>
            <a:r>
              <a:rPr lang="en-US" altLang="zh-CN" dirty="0">
                <a:latin typeface="Gill Sans MT" panose="020B0502020104020203" pitchFamily="34" charset="0"/>
              </a:rPr>
              <a:t>VAE</a:t>
            </a:r>
            <a:r>
              <a:rPr lang="zh-CN" altLang="en-US" dirty="0">
                <a:latin typeface="Gill Sans MT" panose="020B0502020104020203" pitchFamily="34" charset="0"/>
              </a:rPr>
              <a:t> 编码器压缩成低维空间表示；</a:t>
            </a:r>
            <a:endParaRPr lang="en-US" altLang="zh-CN" dirty="0">
              <a:latin typeface="Gill Sans MT" panose="020B0502020104020203" pitchFamily="34" charset="0"/>
            </a:endParaRPr>
          </a:p>
          <a:p>
            <a:r>
              <a:rPr kumimoji="1" lang="en-US" altLang="zh-CN" dirty="0">
                <a:latin typeface="Gill Sans MT" panose="020B0502020104020203" pitchFamily="34" charset="0"/>
              </a:rPr>
              <a:t>Step3</a:t>
            </a:r>
            <a:r>
              <a:rPr kumimoji="1" lang="zh-CN" altLang="en-US" dirty="0">
                <a:latin typeface="Gill Sans MT" panose="020B0502020104020203" pitchFamily="34" charset="0"/>
              </a:rPr>
              <a:t>：基于</a:t>
            </a:r>
            <a:r>
              <a:rPr lang="zh-CN" altLang="en-US" dirty="0">
                <a:latin typeface="Gill Sans MT" panose="020B0502020104020203" pitchFamily="34" charset="0"/>
              </a:rPr>
              <a:t> </a:t>
            </a:r>
            <a:r>
              <a:rPr lang="en-US" altLang="zh-CN" dirty="0">
                <a:latin typeface="Gill Sans MT" panose="020B0502020104020203" pitchFamily="34" charset="0"/>
              </a:rPr>
              <a:t>Diffusion Transformer</a:t>
            </a:r>
            <a:r>
              <a:rPr kumimoji="1" lang="zh-CN" altLang="en-US" dirty="0">
                <a:latin typeface="Gill Sans MT" panose="020B0502020104020203" pitchFamily="34" charset="0"/>
              </a:rPr>
              <a:t> </a:t>
            </a:r>
            <a:r>
              <a:rPr lang="zh-CN" altLang="en-US" dirty="0">
                <a:latin typeface="Gill Sans MT" panose="020B0502020104020203" pitchFamily="34" charset="0"/>
              </a:rPr>
              <a:t>从图像语义生成，完成从</a:t>
            </a:r>
            <a:r>
              <a:rPr lang="zh-CN" altLang="en-US" dirty="0"/>
              <a:t>文本语义到图像语义进行映射</a:t>
            </a:r>
            <a:r>
              <a:rPr lang="zh-CN" altLang="en-US" dirty="0">
                <a:latin typeface="Gill Sans MT" panose="020B0502020104020203" pitchFamily="34" charset="0"/>
              </a:rPr>
              <a:t>；</a:t>
            </a:r>
            <a:endParaRPr lang="en-US" altLang="zh-CN" dirty="0">
              <a:latin typeface="Gill Sans MT" panose="020B0502020104020203" pitchFamily="34" charset="0"/>
            </a:endParaRPr>
          </a:p>
          <a:p>
            <a:r>
              <a:rPr lang="en-US" altLang="zh-CN" dirty="0">
                <a:latin typeface="Gill Sans MT" panose="020B0502020104020203" pitchFamily="34" charset="0"/>
              </a:rPr>
              <a:t>Step4</a:t>
            </a:r>
            <a:r>
              <a:rPr lang="zh-CN" altLang="en-US" dirty="0">
                <a:latin typeface="Gill Sans MT" panose="020B0502020104020203" pitchFamily="34" charset="0"/>
              </a:rPr>
              <a:t>：</a:t>
            </a:r>
            <a:r>
              <a:rPr lang="en-US" altLang="zh-CN" dirty="0">
                <a:latin typeface="Gill Sans MT" panose="020B0502020104020203" pitchFamily="34" charset="0"/>
              </a:rPr>
              <a:t>DiT</a:t>
            </a:r>
            <a:r>
              <a:rPr lang="zh-CN" altLang="en-US" dirty="0">
                <a:latin typeface="Gill Sans MT" panose="020B0502020104020203" pitchFamily="34" charset="0"/>
              </a:rPr>
              <a:t> 生成的低维空间表示，通过 </a:t>
            </a:r>
            <a:r>
              <a:rPr lang="en-US" altLang="zh-CN" dirty="0">
                <a:latin typeface="Gill Sans MT" panose="020B0502020104020203" pitchFamily="34" charset="0"/>
              </a:rPr>
              <a:t>VAE</a:t>
            </a:r>
            <a:r>
              <a:rPr lang="zh-CN" altLang="en-US" dirty="0">
                <a:latin typeface="Gill Sans MT" panose="020B0502020104020203" pitchFamily="34" charset="0"/>
              </a:rPr>
              <a:t> 解码器恢复成像素级的视频数据；</a:t>
            </a:r>
            <a:endParaRPr lang="zh-CN" altLang="en-US" dirty="0"/>
          </a:p>
        </p:txBody>
      </p:sp>
      <p:sp>
        <p:nvSpPr>
          <p:cNvPr id="5" name="右大括号 4">
            <a:extLst>
              <a:ext uri="{FF2B5EF4-FFF2-40B4-BE49-F238E27FC236}">
                <a16:creationId xmlns:a16="http://schemas.microsoft.com/office/drawing/2014/main" id="{749BA7C3-CCA9-0747-88B0-1E8E3D000DEB}"/>
              </a:ext>
            </a:extLst>
          </p:cNvPr>
          <p:cNvSpPr/>
          <p:nvPr/>
        </p:nvSpPr>
        <p:spPr bwMode="auto">
          <a:xfrm>
            <a:off x="11181935" y="1988840"/>
            <a:ext cx="245038" cy="1224136"/>
          </a:xfrm>
          <a:prstGeom prst="righ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7" name="图片 6">
            <a:extLst>
              <a:ext uri="{FF2B5EF4-FFF2-40B4-BE49-F238E27FC236}">
                <a16:creationId xmlns:a16="http://schemas.microsoft.com/office/drawing/2014/main" id="{D45F61A5-9B42-464F-B12B-422517939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625" y="3429000"/>
            <a:ext cx="9331511" cy="2883763"/>
          </a:xfrm>
          <a:prstGeom prst="rect">
            <a:avLst/>
          </a:prstGeom>
        </p:spPr>
      </p:pic>
    </p:spTree>
    <p:extLst>
      <p:ext uri="{BB962C8B-B14F-4D97-AF65-F5344CB8AC3E}">
        <p14:creationId xmlns:p14="http://schemas.microsoft.com/office/powerpoint/2010/main" val="4137253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1BE48F-9F9F-4D46-8E67-A3A1B26C3E6F}"/>
              </a:ext>
            </a:extLst>
          </p:cNvPr>
          <p:cNvSpPr>
            <a:spLocks noGrp="1"/>
          </p:cNvSpPr>
          <p:nvPr>
            <p:ph type="title"/>
          </p:nvPr>
        </p:nvSpPr>
        <p:spPr/>
        <p:txBody>
          <a:bodyPr/>
          <a:lstStyle/>
          <a:p>
            <a:r>
              <a:rPr kumimoji="1" lang="zh-CN" altLang="en-US" dirty="0">
                <a:latin typeface="Futura Medium" panose="020B0602020204020303" pitchFamily="34" charset="-79"/>
                <a:cs typeface="Futura Medium" panose="020B0602020204020303" pitchFamily="34" charset="-79"/>
              </a:rPr>
              <a:t>模型训练 </a:t>
            </a:r>
            <a:r>
              <a:rPr kumimoji="1" lang="en-US" altLang="zh-CN" dirty="0">
                <a:latin typeface="Futura Medium" panose="020B0602020204020303" pitchFamily="34" charset="-79"/>
                <a:cs typeface="Futura Medium" panose="020B0602020204020303" pitchFamily="34" charset="-79"/>
              </a:rPr>
              <a:t>Denoising Diffusion Probabilistic Model</a:t>
            </a:r>
            <a:r>
              <a:rPr kumimoji="1" lang="zh-CN" altLang="en-US" dirty="0">
                <a:latin typeface="Futura Medium" panose="020B0602020204020303" pitchFamily="34" charset="-79"/>
                <a:cs typeface="Futura Medium" panose="020B0602020204020303" pitchFamily="34" charset="-79"/>
              </a:rPr>
              <a:t>，</a:t>
            </a:r>
            <a:r>
              <a:rPr kumimoji="1" lang="en-US" altLang="zh-CN" dirty="0">
                <a:latin typeface="Futura Medium" panose="020B0602020204020303" pitchFamily="34" charset="-79"/>
                <a:cs typeface="Futura Medium" panose="020B0602020204020303" pitchFamily="34" charset="-79"/>
              </a:rPr>
              <a:t>DDPM</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79E97925-0810-AC4E-9F54-C6D57A09CCA9}"/>
              </a:ext>
            </a:extLst>
          </p:cNvPr>
          <p:cNvSpPr>
            <a:spLocks noGrp="1"/>
          </p:cNvSpPr>
          <p:nvPr>
            <p:ph sz="half" idx="1"/>
          </p:nvPr>
        </p:nvSpPr>
        <p:spPr/>
        <p:txBody>
          <a:bodyPr/>
          <a:lstStyle/>
          <a:p>
            <a:r>
              <a:rPr lang="zh-CN" altLang="en-US" dirty="0"/>
              <a:t>基于扩散模型 </a:t>
            </a:r>
            <a:r>
              <a:rPr lang="en-US" altLang="zh-CN" dirty="0"/>
              <a:t>Diffusion Model</a:t>
            </a:r>
            <a:endParaRPr kumimoji="1" lang="zh-CN" altLang="en-US" dirty="0"/>
          </a:p>
        </p:txBody>
      </p:sp>
      <p:sp>
        <p:nvSpPr>
          <p:cNvPr id="4" name="内容占位符 3">
            <a:extLst>
              <a:ext uri="{FF2B5EF4-FFF2-40B4-BE49-F238E27FC236}">
                <a16:creationId xmlns:a16="http://schemas.microsoft.com/office/drawing/2014/main" id="{E9352924-C579-E446-A3D6-635323D60FE8}"/>
              </a:ext>
            </a:extLst>
          </p:cNvPr>
          <p:cNvSpPr>
            <a:spLocks noGrp="1"/>
          </p:cNvSpPr>
          <p:nvPr>
            <p:ph sz="half" idx="10"/>
          </p:nvPr>
        </p:nvSpPr>
        <p:spPr/>
        <p:txBody>
          <a:bodyPr/>
          <a:lstStyle/>
          <a:p>
            <a:r>
              <a:rPr lang="zh-CN" altLang="en-US" dirty="0"/>
              <a:t>基于 </a:t>
            </a:r>
            <a:r>
              <a:rPr lang="en-US" altLang="zh-CN" dirty="0"/>
              <a:t>Diffusion Transformer</a:t>
            </a:r>
            <a:endParaRPr kumimoji="1" lang="zh-CN" altLang="en-US" dirty="0"/>
          </a:p>
        </p:txBody>
      </p:sp>
      <p:pic>
        <p:nvPicPr>
          <p:cNvPr id="5" name="图片 4">
            <a:extLst>
              <a:ext uri="{FF2B5EF4-FFF2-40B4-BE49-F238E27FC236}">
                <a16:creationId xmlns:a16="http://schemas.microsoft.com/office/drawing/2014/main" id="{8E2F00C2-3C52-3C45-BD14-FE02D11E5D72}"/>
              </a:ext>
            </a:extLst>
          </p:cNvPr>
          <p:cNvPicPr>
            <a:picLocks noChangeAspect="1"/>
          </p:cNvPicPr>
          <p:nvPr/>
        </p:nvPicPr>
        <p:blipFill rotWithShape="1">
          <a:blip r:embed="rId2"/>
          <a:srcRect t="10619" b="13167"/>
          <a:stretch/>
        </p:blipFill>
        <p:spPr>
          <a:xfrm>
            <a:off x="825922" y="2373766"/>
            <a:ext cx="3965787" cy="969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a:extLst>
              <a:ext uri="{FF2B5EF4-FFF2-40B4-BE49-F238E27FC236}">
                <a16:creationId xmlns:a16="http://schemas.microsoft.com/office/drawing/2014/main" id="{300C1461-A1F4-FC48-8D85-CD0F29AE14E4}"/>
              </a:ext>
            </a:extLst>
          </p:cNvPr>
          <p:cNvPicPr>
            <a:picLocks noChangeAspect="1"/>
          </p:cNvPicPr>
          <p:nvPr/>
        </p:nvPicPr>
        <p:blipFill>
          <a:blip r:embed="rId3"/>
          <a:stretch>
            <a:fillRect/>
          </a:stretch>
        </p:blipFill>
        <p:spPr>
          <a:xfrm>
            <a:off x="826815" y="3669396"/>
            <a:ext cx="3965788" cy="11051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7">
            <a:extLst>
              <a:ext uri="{FF2B5EF4-FFF2-40B4-BE49-F238E27FC236}">
                <a16:creationId xmlns:a16="http://schemas.microsoft.com/office/drawing/2014/main" id="{A824EDDC-CD3A-A946-921A-6709D58C6963}"/>
              </a:ext>
            </a:extLst>
          </p:cNvPr>
          <p:cNvPicPr>
            <a:picLocks noChangeAspect="1"/>
          </p:cNvPicPr>
          <p:nvPr/>
        </p:nvPicPr>
        <p:blipFill>
          <a:blip r:embed="rId4"/>
          <a:stretch>
            <a:fillRect/>
          </a:stretch>
        </p:blipFill>
        <p:spPr>
          <a:xfrm>
            <a:off x="6602437" y="3660285"/>
            <a:ext cx="3744416" cy="11233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a:extLst>
              <a:ext uri="{FF2B5EF4-FFF2-40B4-BE49-F238E27FC236}">
                <a16:creationId xmlns:a16="http://schemas.microsoft.com/office/drawing/2014/main" id="{D14062C1-5870-3641-86B2-E3E0E31C76F3}"/>
              </a:ext>
            </a:extLst>
          </p:cNvPr>
          <p:cNvPicPr>
            <a:picLocks noChangeAspect="1"/>
          </p:cNvPicPr>
          <p:nvPr/>
        </p:nvPicPr>
        <p:blipFill>
          <a:blip r:embed="rId5"/>
          <a:stretch>
            <a:fillRect/>
          </a:stretch>
        </p:blipFill>
        <p:spPr>
          <a:xfrm>
            <a:off x="930886" y="5247933"/>
            <a:ext cx="876933" cy="8453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a:extLst>
              <a:ext uri="{FF2B5EF4-FFF2-40B4-BE49-F238E27FC236}">
                <a16:creationId xmlns:a16="http://schemas.microsoft.com/office/drawing/2014/main" id="{CBA879BC-7218-2448-8A15-CC434BEFB53A}"/>
              </a:ext>
            </a:extLst>
          </p:cNvPr>
          <p:cNvPicPr>
            <a:picLocks noChangeAspect="1"/>
          </p:cNvPicPr>
          <p:nvPr/>
        </p:nvPicPr>
        <p:blipFill>
          <a:blip r:embed="rId6"/>
          <a:stretch>
            <a:fillRect/>
          </a:stretch>
        </p:blipFill>
        <p:spPr>
          <a:xfrm>
            <a:off x="1807819" y="5297628"/>
            <a:ext cx="2983890" cy="7459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00768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32213</TotalTime>
  <Words>2431</Words>
  <Application>Microsoft Macintosh PowerPoint</Application>
  <PresentationFormat>自定义</PresentationFormat>
  <Paragraphs>157</Paragraphs>
  <Slides>33</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33</vt:i4>
      </vt:variant>
    </vt:vector>
  </HeadingPairs>
  <TitlesOfParts>
    <vt:vector size="53"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Cambria Math</vt:lpstr>
      <vt:lpstr>Futura Medium</vt:lpstr>
      <vt:lpstr>Gill Sans MT</vt:lpstr>
      <vt:lpstr>Wingdings</vt:lpstr>
      <vt:lpstr>Title1</vt:lpstr>
      <vt:lpstr>Title2</vt:lpstr>
      <vt:lpstr>content01</vt:lpstr>
      <vt:lpstr>Content02</vt:lpstr>
      <vt:lpstr>code01</vt:lpstr>
      <vt:lpstr>Thankyou</vt:lpstr>
      <vt:lpstr>PowerPoint 演示文稿</vt:lpstr>
      <vt:lpstr>PowerPoint 演示文稿</vt:lpstr>
      <vt:lpstr>SORA 解读</vt:lpstr>
      <vt:lpstr>省流总结</vt:lpstr>
      <vt:lpstr>SORA 技术架构</vt:lpstr>
      <vt:lpstr>相关技术架构</vt:lpstr>
      <vt:lpstr>SORA 模型结构</vt:lpstr>
      <vt:lpstr>SORA 模型训练流程</vt:lpstr>
      <vt:lpstr>模型训练 Denoising Diffusion Probabilistic Model，DDPM</vt:lpstr>
      <vt:lpstr>模型训练：扩散模型 DDPM</vt:lpstr>
      <vt:lpstr>模型训练：扩散模型 DDPM</vt:lpstr>
      <vt:lpstr>模型训练：扩散模型 DDPM</vt:lpstr>
      <vt:lpstr>模型训练：基于扩散模型 SD/SDXL</vt:lpstr>
      <vt:lpstr>模型训练：基于扩散模型的主干 U-Net</vt:lpstr>
      <vt:lpstr>模型训练：基于 Diffusion Transformer</vt:lpstr>
      <vt:lpstr>模型训练：大模型 Scaling Law </vt:lpstr>
      <vt:lpstr>模型训练：大模型 Scaling Law </vt:lpstr>
      <vt:lpstr>网络结构：Vision Transformer，ViT</vt:lpstr>
      <vt:lpstr>网络结构：Diffusion Transformer，DiT</vt:lpstr>
      <vt:lpstr>网络结构：Diffusion Transformer，DiT</vt:lpstr>
      <vt:lpstr>网络结构： DALLE 2</vt:lpstr>
      <vt:lpstr>网络结构： CLIP</vt:lpstr>
      <vt:lpstr>网络结构： CLIP</vt:lpstr>
      <vt:lpstr>网络结构： CLIP</vt:lpstr>
      <vt:lpstr>技术总结</vt:lpstr>
      <vt:lpstr>思考 &amp; 总结</vt:lpstr>
      <vt:lpstr>思考点</vt:lpstr>
      <vt:lpstr>思考点 1：算力需求增长</vt:lpstr>
      <vt:lpstr>思考点 2：对厂商的挑战</vt:lpstr>
      <vt:lpstr>思考点 3：对市场策略的思考</vt:lpstr>
      <vt:lpstr>思考点 4：个人的发展</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6263</cp:revision>
  <dcterms:created xsi:type="dcterms:W3CDTF">2015-01-14T10:38:57Z</dcterms:created>
  <dcterms:modified xsi:type="dcterms:W3CDTF">2024-02-19T16:06:16Z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